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7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79511-27D8-114C-91AC-4C520F817E5F}" type="datetimeFigureOut">
              <a:rPr kumimoji="1" lang="zh-CN" altLang="en-US" smtClean="0"/>
              <a:pPr/>
              <a:t>2020/9/13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8091D-1F1B-4247-8253-6CD4AF6B487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9155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8091D-1F1B-4247-8253-6CD4AF6B487E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296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8091D-1F1B-4247-8253-6CD4AF6B487E}" type="slidenum">
              <a:rPr kumimoji="1" lang="zh-CN" altLang="en-US" smtClean="0"/>
              <a:pPr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66892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8091D-1F1B-4247-8253-6CD4AF6B487E}" type="slidenum">
              <a:rPr kumimoji="1" lang="zh-CN" altLang="en-US" smtClean="0"/>
              <a:pPr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4363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8091D-1F1B-4247-8253-6CD4AF6B487E}" type="slidenum">
              <a:rPr kumimoji="1" lang="zh-CN" altLang="en-US" smtClean="0"/>
              <a:pPr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607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729D-D1EA-44AD-A073-6D7EACE5F77D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B34-2A20-41F4-9CA5-6577F7D691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729D-D1EA-44AD-A073-6D7EACE5F77D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B34-2A20-41F4-9CA5-6577F7D691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729D-D1EA-44AD-A073-6D7EACE5F77D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B34-2A20-41F4-9CA5-6577F7D691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729D-D1EA-44AD-A073-6D7EACE5F77D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B34-2A20-41F4-9CA5-6577F7D691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729D-D1EA-44AD-A073-6D7EACE5F77D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B34-2A20-41F4-9CA5-6577F7D691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729D-D1EA-44AD-A073-6D7EACE5F77D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B34-2A20-41F4-9CA5-6577F7D691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729D-D1EA-44AD-A073-6D7EACE5F77D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B34-2A20-41F4-9CA5-6577F7D691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729D-D1EA-44AD-A073-6D7EACE5F77D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B34-2A20-41F4-9CA5-6577F7D691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729D-D1EA-44AD-A073-6D7EACE5F77D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B34-2A20-41F4-9CA5-6577F7D691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729D-D1EA-44AD-A073-6D7EACE5F77D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B34-2A20-41F4-9CA5-6577F7D691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729D-D1EA-44AD-A073-6D7EACE5F77D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B34-2A20-41F4-9CA5-6577F7D691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0729D-D1EA-44AD-A073-6D7EACE5F77D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08B34-2A20-41F4-9CA5-6577F7D691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saikr.com/neccs/202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4"/>
          <p:cNvSpPr>
            <a:spLocks noChangeArrowheads="1"/>
          </p:cNvSpPr>
          <p:nvPr/>
        </p:nvSpPr>
        <p:spPr bwMode="auto">
          <a:xfrm>
            <a:off x="0" y="2000951"/>
            <a:ext cx="12195175" cy="301802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 b="1"/>
          </a:p>
        </p:txBody>
      </p:sp>
      <p:sp>
        <p:nvSpPr>
          <p:cNvPr id="5" name="Shape 125"/>
          <p:cNvSpPr txBox="1">
            <a:spLocks noChangeArrowheads="1"/>
          </p:cNvSpPr>
          <p:nvPr/>
        </p:nvSpPr>
        <p:spPr>
          <a:xfrm>
            <a:off x="508747" y="2411086"/>
            <a:ext cx="11174506" cy="2197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5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Helvetica" charset="0"/>
              </a:rPr>
              <a:t>全国大学生英语竞赛（</a:t>
            </a:r>
            <a:r>
              <a:rPr lang="en-US" altLang="zh-CN" sz="5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Helvetica" charset="0"/>
              </a:rPr>
              <a:t>NECCS</a:t>
            </a:r>
            <a:r>
              <a:rPr lang="zh-CN" altLang="en-US" sz="5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Helvetica" charset="0"/>
              </a:rPr>
              <a:t>）</a:t>
            </a:r>
            <a:r>
              <a:rPr lang="en-US" altLang="zh-CN" sz="5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Helvetica" charset="0"/>
              </a:rPr>
              <a:t/>
            </a:r>
            <a:br>
              <a:rPr lang="en-US" altLang="zh-CN" sz="5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Helvetica" charset="0"/>
              </a:rPr>
            </a:br>
            <a:endParaRPr lang="en-US" altLang="zh-CN" sz="20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Helvetica" charset="0"/>
            </a:endParaRPr>
          </a:p>
          <a:p>
            <a:pPr algn="ctr"/>
            <a:r>
              <a:rPr lang="zh-CN" altLang="en-US" sz="36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Helvetica" charset="0"/>
              </a:rPr>
              <a:t>在线报名流程</a:t>
            </a:r>
            <a:endParaRPr lang="zh-CN" altLang="zh-CN" sz="36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4"/>
          <p:cNvSpPr>
            <a:spLocks noChangeArrowheads="1"/>
          </p:cNvSpPr>
          <p:nvPr/>
        </p:nvSpPr>
        <p:spPr bwMode="auto">
          <a:xfrm>
            <a:off x="-3175" y="0"/>
            <a:ext cx="12195175" cy="1270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6" name="Shape 125"/>
          <p:cNvSpPr>
            <a:spLocks noGrp="1" noChangeArrowheads="1"/>
          </p:cNvSpPr>
          <p:nvPr>
            <p:ph type="title" idx="4294967295"/>
          </p:nvPr>
        </p:nvSpPr>
        <p:spPr>
          <a:xfrm>
            <a:off x="-9525" y="271463"/>
            <a:ext cx="6511925" cy="727075"/>
          </a:xfrm>
        </p:spPr>
        <p:txBody>
          <a:bodyPr/>
          <a:lstStyle/>
          <a:p>
            <a:pPr algn="l" eaLnBrk="1" hangingPunct="1"/>
            <a:r>
              <a:rPr lang="zh-CN" altLang="en-US" sz="3500" b="1" dirty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    </a:t>
            </a:r>
            <a:r>
              <a:rPr lang="zh-CN" altLang="en-US" sz="35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注册账号</a:t>
            </a:r>
            <a:r>
              <a:rPr lang="en-US" altLang="zh-CN" sz="35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Ⅰ</a:t>
            </a:r>
            <a:endParaRPr lang="zh-CN" altLang="zh-CN" dirty="0">
              <a:ea typeface="宋体" panose="02010600030101010101" pitchFamily="2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05090" y="1849222"/>
            <a:ext cx="4020457" cy="4188721"/>
          </a:xfrm>
        </p:spPr>
        <p:txBody>
          <a:bodyPr>
            <a:normAutofit fontScale="90000" lnSpcReduction="20000"/>
          </a:bodyPr>
          <a:lstStyle/>
          <a:p>
            <a:pPr marL="0" indent="0" fontAlgn="auto">
              <a:lnSpc>
                <a:spcPct val="120000"/>
              </a:lnSpc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000" dirty="0"/>
              <a:t>登录全国大学生英语竞赛报名网址</a:t>
            </a:r>
            <a:r>
              <a:rPr lang="zh-CN" altLang="en-US" sz="2000" dirty="0" smtClean="0"/>
              <a:t>（</a:t>
            </a:r>
            <a:r>
              <a:rPr lang="en-US" altLang="zh-CN" sz="2000" dirty="0">
                <a:hlinkClick r:id="rId4"/>
              </a:rPr>
              <a:t>https://www.saikr.com/neccs/2020</a:t>
            </a:r>
            <a:r>
              <a:rPr lang="zh-CN" altLang="en-US" sz="2000" dirty="0" smtClean="0"/>
              <a:t>）</a:t>
            </a:r>
            <a:r>
              <a:rPr lang="zh-CN" altLang="en-US" sz="2000" dirty="0"/>
              <a:t>；</a:t>
            </a:r>
            <a:endParaRPr lang="en-US" altLang="zh-CN" sz="2000" dirty="0"/>
          </a:p>
          <a:p>
            <a:pPr marL="0" indent="0" fontAlgn="auto">
              <a:lnSpc>
                <a:spcPct val="120000"/>
              </a:lnSpc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000" dirty="0"/>
              <a:t>点击“赛区入口”，</a:t>
            </a:r>
            <a:r>
              <a:rPr lang="zh-CN" altLang="en-US" sz="2000" dirty="0" smtClean="0"/>
              <a:t>选择</a:t>
            </a:r>
            <a:r>
              <a:rPr lang="en-US" altLang="zh-CN" sz="2000" dirty="0" smtClean="0"/>
              <a:t>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黑龙江赛区</a:t>
            </a:r>
            <a:r>
              <a:rPr lang="zh-CN" altLang="en-US" sz="2000" dirty="0" smtClean="0"/>
              <a:t>，</a:t>
            </a:r>
            <a:r>
              <a:rPr lang="zh-CN" altLang="en-US" sz="2000" dirty="0"/>
              <a:t>点击“各校入口”，</a:t>
            </a:r>
            <a:r>
              <a:rPr lang="zh-CN" altLang="en-US" sz="2000" dirty="0" smtClean="0"/>
              <a:t>选择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哈尔滨工业大学</a:t>
            </a:r>
            <a:r>
              <a:rPr lang="zh-CN" altLang="en-US" sz="2000" dirty="0" smtClean="0"/>
              <a:t>的</a:t>
            </a:r>
            <a:r>
              <a:rPr lang="zh-CN" altLang="en-US" sz="2000" dirty="0"/>
              <a:t>报名页面；</a:t>
            </a:r>
            <a:endParaRPr lang="en-US" altLang="zh-CN" sz="2000" dirty="0"/>
          </a:p>
          <a:p>
            <a:pPr marL="0" indent="0" fontAlgn="auto">
              <a:lnSpc>
                <a:spcPct val="120000"/>
              </a:lnSpc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2000" dirty="0"/>
              <a:t>点击右图右下方的“立即报名”按钮，进入报名和缴费页面。</a:t>
            </a:r>
            <a:endParaRPr lang="en-US" altLang="zh-CN" sz="2000" dirty="0"/>
          </a:p>
          <a:p>
            <a:pPr marL="0" indent="0" fontAlgn="auto">
              <a:lnSpc>
                <a:spcPct val="120000"/>
              </a:lnSpc>
              <a:buNone/>
            </a:pPr>
            <a:endParaRPr lang="en-US" altLang="zh-CN" sz="2000" dirty="0"/>
          </a:p>
          <a:p>
            <a:pPr marL="0" indent="0" fontAlgn="auto">
              <a:lnSpc>
                <a:spcPct val="120000"/>
              </a:lnSpc>
              <a:buNone/>
            </a:pPr>
            <a:r>
              <a:rPr lang="zh-CN" altLang="en-US" sz="2000" b="1" dirty="0"/>
              <a:t>注意</a:t>
            </a:r>
            <a:r>
              <a:rPr lang="zh-CN" altLang="en-US" sz="2000" dirty="0"/>
              <a:t>  英语竞赛报名需要注册，主要有两点：第一，便于参赛者在个人报名页面下载准考证；第二，便于参赛者查看自己的报名信息。</a:t>
            </a:r>
            <a:endParaRPr lang="en-US" altLang="zh-CN" sz="2000" dirty="0"/>
          </a:p>
        </p:txBody>
      </p:sp>
      <p:sp>
        <p:nvSpPr>
          <p:cNvPr id="2" name="文本框 1"/>
          <p:cNvSpPr txBox="1"/>
          <p:nvPr/>
        </p:nvSpPr>
        <p:spPr>
          <a:xfrm>
            <a:off x="-1257300" y="109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547" y="1461532"/>
            <a:ext cx="7573428" cy="4767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4"/>
          <p:cNvSpPr>
            <a:spLocks noChangeArrowheads="1"/>
          </p:cNvSpPr>
          <p:nvPr/>
        </p:nvSpPr>
        <p:spPr bwMode="auto">
          <a:xfrm>
            <a:off x="-3175" y="0"/>
            <a:ext cx="12195175" cy="127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6" name="Shape 125"/>
          <p:cNvSpPr>
            <a:spLocks noGrp="1" noChangeArrowheads="1"/>
          </p:cNvSpPr>
          <p:nvPr>
            <p:ph type="title" idx="4294967295"/>
          </p:nvPr>
        </p:nvSpPr>
        <p:spPr>
          <a:xfrm>
            <a:off x="-9525" y="271463"/>
            <a:ext cx="6511925" cy="727075"/>
          </a:xfrm>
        </p:spPr>
        <p:txBody>
          <a:bodyPr/>
          <a:lstStyle/>
          <a:p>
            <a:pPr algn="l" eaLnBrk="1" hangingPunct="1"/>
            <a:r>
              <a:rPr lang="zh-CN" altLang="en-US" sz="3500" b="1" dirty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    </a:t>
            </a:r>
            <a:r>
              <a:rPr lang="zh-CN" altLang="en-US" sz="35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在线报名</a:t>
            </a:r>
            <a:r>
              <a:rPr lang="en-US" altLang="zh-CN" sz="35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Ⅱ </a:t>
            </a:r>
            <a:r>
              <a:rPr lang="en-US" altLang="zh-CN" sz="32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①</a:t>
            </a:r>
            <a:endParaRPr lang="zh-CN" altLang="zh-CN" sz="4000" dirty="0">
              <a:ea typeface="宋体" panose="02010600030101010101" pitchFamily="2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783772" y="2398092"/>
            <a:ext cx="4020457" cy="3404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参赛者按照组委会要求填写字段，根据自己的专业仔细选择报考类别</a:t>
            </a:r>
            <a:r>
              <a:rPr lang="zh-CN" altLang="en-US" sz="2000" dirty="0"/>
              <a:t>；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校区选择一项关系到自己考场设置，请根据自己实际所在的校区选择该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项</a:t>
            </a:r>
            <a:r>
              <a:rPr lang="zh-CN" altLang="en-US" sz="2000" dirty="0" smtClean="0"/>
              <a:t>；</a:t>
            </a:r>
            <a:r>
              <a:rPr lang="en-US" altLang="zh-CN" sz="2000" dirty="0" smtClean="0"/>
              <a:t>(</a:t>
            </a:r>
            <a:r>
              <a:rPr lang="zh-CN" altLang="en-US" sz="2000" dirty="0" smtClean="0"/>
              <a:t>重要</a:t>
            </a:r>
            <a:r>
              <a:rPr lang="en-US" altLang="zh-CN" sz="2000" dirty="0" smtClean="0"/>
              <a:t>)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填写完后，点击“下一步”按钮，跳转到交费页面</a:t>
            </a:r>
            <a:r>
              <a:rPr lang="zh-CN" altLang="en-US" sz="2000" dirty="0"/>
              <a:t>。</a:t>
            </a:r>
            <a:endParaRPr lang="en-US" altLang="zh-CN" sz="2000" dirty="0"/>
          </a:p>
        </p:txBody>
      </p:sp>
      <p:pic>
        <p:nvPicPr>
          <p:cNvPr id="3" name="图片 2" descr="学生管理0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64" y="1273556"/>
            <a:ext cx="5681472" cy="5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学生图片0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32" y="1308225"/>
            <a:ext cx="5535168" cy="5486400"/>
          </a:xfrm>
          <a:prstGeom prst="rect">
            <a:avLst/>
          </a:prstGeom>
        </p:spPr>
      </p:pic>
      <p:sp>
        <p:nvSpPr>
          <p:cNvPr id="5" name="Shape 124"/>
          <p:cNvSpPr>
            <a:spLocks noChangeArrowheads="1"/>
          </p:cNvSpPr>
          <p:nvPr/>
        </p:nvSpPr>
        <p:spPr bwMode="auto">
          <a:xfrm>
            <a:off x="-3175" y="0"/>
            <a:ext cx="12195175" cy="1270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6" name="Shape 125"/>
          <p:cNvSpPr>
            <a:spLocks noGrp="1" noChangeArrowheads="1"/>
          </p:cNvSpPr>
          <p:nvPr>
            <p:ph type="title" idx="4294967295"/>
          </p:nvPr>
        </p:nvSpPr>
        <p:spPr>
          <a:xfrm>
            <a:off x="-9525" y="271463"/>
            <a:ext cx="6511925" cy="727075"/>
          </a:xfrm>
        </p:spPr>
        <p:txBody>
          <a:bodyPr/>
          <a:lstStyle/>
          <a:p>
            <a:r>
              <a:rPr lang="zh-CN" altLang="en-US" sz="3500" b="1" dirty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    </a:t>
            </a:r>
            <a:r>
              <a:rPr lang="zh-CN" altLang="en-US" sz="35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在线交费</a:t>
            </a:r>
            <a:r>
              <a:rPr lang="en-US" altLang="zh-CN" sz="36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Ⅱ</a:t>
            </a:r>
            <a:r>
              <a:rPr lang="zh-CN" altLang="en-US" sz="36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②</a:t>
            </a:r>
            <a:endParaRPr lang="zh-CN" altLang="zh-CN" sz="3200" dirty="0">
              <a:ea typeface="宋体" panose="02010600030101010101" pitchFamily="2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711200" y="2331645"/>
            <a:ext cx="4020457" cy="3452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认真核对自己的信息，并选购主办方推荐的竞赛书籍，点击“立即支付”按钮</a:t>
            </a:r>
            <a:r>
              <a:rPr lang="zh-CN" altLang="en-US" sz="2000" dirty="0"/>
              <a:t>；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交费成功后，个人报名信息将无法修改，并且组委会不允许以任何理由退赛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点击“返回下一步”，即可修改自己的报名信息</a:t>
            </a:r>
            <a:r>
              <a:rPr lang="zh-CN" altLang="en-US" sz="2000" dirty="0"/>
              <a:t>。</a:t>
            </a:r>
            <a:endParaRPr lang="en-US" altLang="zh-CN" sz="2000" dirty="0"/>
          </a:p>
        </p:txBody>
      </p:sp>
      <p:sp>
        <p:nvSpPr>
          <p:cNvPr id="9" name="文本框 8"/>
          <p:cNvSpPr txBox="1"/>
          <p:nvPr/>
        </p:nvSpPr>
        <p:spPr>
          <a:xfrm>
            <a:off x="3531851" y="5634021"/>
            <a:ext cx="2481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点击此处勾选商品按钮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4899051" y="4677077"/>
            <a:ext cx="1680210" cy="956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4"/>
          <p:cNvSpPr>
            <a:spLocks noChangeArrowheads="1"/>
          </p:cNvSpPr>
          <p:nvPr/>
        </p:nvSpPr>
        <p:spPr bwMode="auto">
          <a:xfrm>
            <a:off x="-3175" y="0"/>
            <a:ext cx="12195175" cy="1270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6" name="Shape 125"/>
          <p:cNvSpPr>
            <a:spLocks noGrp="1" noChangeArrowheads="1"/>
          </p:cNvSpPr>
          <p:nvPr>
            <p:ph type="title" idx="4294967295"/>
          </p:nvPr>
        </p:nvSpPr>
        <p:spPr>
          <a:xfrm>
            <a:off x="-9525" y="271463"/>
            <a:ext cx="6511925" cy="727075"/>
          </a:xfrm>
        </p:spPr>
        <p:txBody>
          <a:bodyPr/>
          <a:lstStyle/>
          <a:p>
            <a:r>
              <a:rPr lang="zh-CN" altLang="en-US" sz="3500" b="1" dirty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    </a:t>
            </a:r>
            <a:r>
              <a:rPr lang="zh-CN" altLang="en-US" sz="35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在线交费 </a:t>
            </a:r>
            <a:r>
              <a:rPr lang="en-US" altLang="zh-CN" sz="36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Ⅱ</a:t>
            </a:r>
            <a:r>
              <a:rPr lang="en-US" altLang="zh-CN" sz="32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③</a:t>
            </a:r>
            <a:endParaRPr lang="zh-CN" altLang="zh-CN" sz="4800" dirty="0">
              <a:ea typeface="宋体" panose="02010600030101010101" pitchFamily="2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595085" y="1405731"/>
            <a:ext cx="10842173" cy="841177"/>
          </a:xfrm>
        </p:spPr>
        <p:txBody>
          <a:bodyPr>
            <a:normAutofit fontScale="87500" lnSpcReduction="20000"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在线支付方式支持支付宝和微信付款</a:t>
            </a:r>
            <a:r>
              <a:rPr lang="zh-CN" altLang="en-US" sz="2000" dirty="0" smtClean="0"/>
              <a:t>。</a:t>
            </a:r>
            <a:r>
              <a:rPr lang="zh-CN" altLang="en-US" sz="2000" dirty="0"/>
              <a:t>付款成功后，系统自动跳转至报名成功页面。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年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全国大学生生英语竞赛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报名费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50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元；如若购买书籍，支付金额等于报名费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书籍费用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2000" dirty="0"/>
          </a:p>
          <a:p>
            <a:pPr marL="0" indent="0" fontAlgn="auto">
              <a:lnSpc>
                <a:spcPct val="150000"/>
              </a:lnSpc>
              <a:buNone/>
            </a:pPr>
            <a:endParaRPr lang="en-US" altLang="zh-CN" sz="2000" dirty="0"/>
          </a:p>
        </p:txBody>
      </p:sp>
      <p:sp>
        <p:nvSpPr>
          <p:cNvPr id="2" name="内容占位符 6"/>
          <p:cNvSpPr>
            <a:spLocks noGrp="1"/>
          </p:cNvSpPr>
          <p:nvPr/>
        </p:nvSpPr>
        <p:spPr>
          <a:xfrm>
            <a:off x="4520690" y="6377305"/>
            <a:ext cx="3338017" cy="480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例图为支付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宝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报名费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元的预缴展示</a:t>
            </a:r>
          </a:p>
        </p:txBody>
      </p:sp>
      <p:pic>
        <p:nvPicPr>
          <p:cNvPr id="8" name="图片 7" descr="支付页面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19" y="2296772"/>
            <a:ext cx="6589776" cy="4133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0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248" y="1305896"/>
            <a:ext cx="5559552" cy="5315712"/>
          </a:xfrm>
          <a:prstGeom prst="rect">
            <a:avLst/>
          </a:prstGeom>
        </p:spPr>
      </p:pic>
      <p:sp>
        <p:nvSpPr>
          <p:cNvPr id="5" name="Shape 124"/>
          <p:cNvSpPr>
            <a:spLocks noChangeArrowheads="1"/>
          </p:cNvSpPr>
          <p:nvPr/>
        </p:nvSpPr>
        <p:spPr bwMode="auto">
          <a:xfrm>
            <a:off x="-3175" y="0"/>
            <a:ext cx="12195175" cy="1270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6" name="Shape 125"/>
          <p:cNvSpPr>
            <a:spLocks noGrp="1" noChangeArrowheads="1"/>
          </p:cNvSpPr>
          <p:nvPr>
            <p:ph type="title" idx="4294967295"/>
          </p:nvPr>
        </p:nvSpPr>
        <p:spPr>
          <a:xfrm>
            <a:off x="-9525" y="271463"/>
            <a:ext cx="6511925" cy="727075"/>
          </a:xfrm>
        </p:spPr>
        <p:txBody>
          <a:bodyPr/>
          <a:lstStyle/>
          <a:p>
            <a:r>
              <a:rPr lang="zh-CN" altLang="en-US" sz="3500" b="1" dirty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    </a:t>
            </a:r>
            <a:r>
              <a:rPr lang="zh-CN" altLang="en-US" sz="35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下载准考证 </a:t>
            </a:r>
            <a:r>
              <a:rPr lang="en-US" altLang="zh-CN" sz="36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Ⅱ</a:t>
            </a:r>
            <a:r>
              <a:rPr lang="en-US" altLang="zh-CN" sz="32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④</a:t>
            </a:r>
            <a:endParaRPr lang="zh-CN" altLang="zh-CN" sz="3600" dirty="0">
              <a:ea typeface="宋体" panose="02010600030101010101" pitchFamily="2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752929" y="2052668"/>
            <a:ext cx="4020457" cy="3982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报名结束后，在个人主页自己参加的竞赛中，点击“报名管理”，进入报名信息页面</a:t>
            </a:r>
            <a:r>
              <a:rPr lang="zh-CN" altLang="en-US" sz="2000" dirty="0"/>
              <a:t>；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学校负责老师在竞赛报名结束之后，在后台配置各参赛者的考场，并公布准考证；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学校负责老师发布准考证后，参赛者报名信息页面，准考证在右图区域直接下载</a:t>
            </a:r>
            <a:r>
              <a:rPr lang="zh-CN" altLang="en-US" sz="2000" dirty="0"/>
              <a:t>。</a:t>
            </a:r>
            <a:endParaRPr lang="en-US" altLang="zh-CN" sz="2000" dirty="0"/>
          </a:p>
        </p:txBody>
      </p:sp>
      <p:cxnSp>
        <p:nvCxnSpPr>
          <p:cNvPr id="12" name="直接箭头连接符 11"/>
          <p:cNvCxnSpPr>
            <a:stCxn id="11" idx="1"/>
          </p:cNvCxnSpPr>
          <p:nvPr/>
        </p:nvCxnSpPr>
        <p:spPr>
          <a:xfrm flipH="1" flipV="1">
            <a:off x="7243452" y="5405759"/>
            <a:ext cx="986155" cy="6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8217542" y="5285109"/>
            <a:ext cx="20218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公布后可直接下载</a:t>
            </a:r>
          </a:p>
        </p:txBody>
      </p:sp>
      <p:cxnSp>
        <p:nvCxnSpPr>
          <p:cNvPr id="2" name="直接箭头连接符 1"/>
          <p:cNvCxnSpPr>
            <a:stCxn id="4" idx="1"/>
          </p:cNvCxnSpPr>
          <p:nvPr/>
        </p:nvCxnSpPr>
        <p:spPr>
          <a:xfrm flipV="1">
            <a:off x="5900299" y="6017247"/>
            <a:ext cx="471170" cy="379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900299" y="6212827"/>
            <a:ext cx="38608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可点击此处可查看所购书籍信息详情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4"/>
          <p:cNvSpPr>
            <a:spLocks noChangeArrowheads="1"/>
          </p:cNvSpPr>
          <p:nvPr/>
        </p:nvSpPr>
        <p:spPr bwMode="auto">
          <a:xfrm>
            <a:off x="-3175" y="0"/>
            <a:ext cx="12195175" cy="127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6" name="Shape 125"/>
          <p:cNvSpPr>
            <a:spLocks noGrp="1" noChangeArrowheads="1"/>
          </p:cNvSpPr>
          <p:nvPr>
            <p:ph type="title" idx="4294967295"/>
          </p:nvPr>
        </p:nvSpPr>
        <p:spPr>
          <a:xfrm>
            <a:off x="-9525" y="271463"/>
            <a:ext cx="6511925" cy="727075"/>
          </a:xfrm>
        </p:spPr>
        <p:txBody>
          <a:bodyPr/>
          <a:lstStyle/>
          <a:p>
            <a:r>
              <a:rPr lang="zh-CN" altLang="en-US" sz="3500" b="1" dirty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    </a:t>
            </a:r>
            <a:r>
              <a:rPr lang="zh-CN" altLang="en-US" sz="35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下载准考证</a:t>
            </a:r>
            <a:r>
              <a:rPr lang="en-US" altLang="zh-CN" sz="3500" b="1" dirty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 </a:t>
            </a:r>
            <a:r>
              <a:rPr lang="en-US" altLang="zh-CN" sz="36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Ⅱ</a:t>
            </a:r>
            <a:r>
              <a:rPr lang="en-US" altLang="zh-CN" sz="3200" b="1" dirty="0" smtClean="0">
                <a:solidFill>
                  <a:srgbClr val="FFFFFF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⑤</a:t>
            </a:r>
            <a:endParaRPr lang="zh-CN" altLang="zh-CN" sz="3600" dirty="0">
              <a:ea typeface="宋体" panose="02010600030101010101" pitchFamily="2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53143" y="1485868"/>
            <a:ext cx="8447314" cy="429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dirty="0"/>
              <a:t>参赛者下载电子版准考证之后，用</a:t>
            </a:r>
            <a:r>
              <a:rPr lang="en-US" altLang="zh-CN" sz="2000" dirty="0"/>
              <a:t>A4</a:t>
            </a:r>
            <a:r>
              <a:rPr lang="zh-CN" altLang="en-US" sz="2000"/>
              <a:t>纸自行打印。</a:t>
            </a:r>
            <a:endParaRPr lang="en-US" altLang="zh-C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04"/>
          <p:cNvSpPr>
            <a:spLocks noChangeArrowheads="1"/>
          </p:cNvSpPr>
          <p:nvPr/>
        </p:nvSpPr>
        <p:spPr bwMode="auto">
          <a:xfrm>
            <a:off x="0" y="2637615"/>
            <a:ext cx="12192000" cy="127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5" name="Shape 205"/>
          <p:cNvSpPr>
            <a:spLocks noChangeArrowheads="1"/>
          </p:cNvSpPr>
          <p:nvPr/>
        </p:nvSpPr>
        <p:spPr bwMode="auto">
          <a:xfrm>
            <a:off x="4275894" y="2896503"/>
            <a:ext cx="372903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500" b="1" dirty="0">
                <a:solidFill>
                  <a:srgbClr val="FFFFFF"/>
                </a:solidFill>
                <a:latin typeface="Helvetica" charset="0"/>
              </a:rPr>
              <a:t>谢谢！</a:t>
            </a:r>
            <a:endParaRPr lang="zh-CN" altLang="zh-CN" sz="3500" b="1" dirty="0">
              <a:solidFill>
                <a:srgbClr val="FFFFFF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0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407</Words>
  <Application>Microsoft Office PowerPoint</Application>
  <PresentationFormat>宽屏</PresentationFormat>
  <Paragraphs>39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华文楷体</vt:lpstr>
      <vt:lpstr>宋体</vt:lpstr>
      <vt:lpstr>Arial</vt:lpstr>
      <vt:lpstr>Calibri</vt:lpstr>
      <vt:lpstr>Calibri Light</vt:lpstr>
      <vt:lpstr>Helvetica</vt:lpstr>
      <vt:lpstr>Times New Roman</vt:lpstr>
      <vt:lpstr>Office 主题</vt:lpstr>
      <vt:lpstr>PowerPoint 演示文稿</vt:lpstr>
      <vt:lpstr>    注册账号Ⅰ</vt:lpstr>
      <vt:lpstr>    在线报名Ⅱ ①</vt:lpstr>
      <vt:lpstr>    在线交费Ⅱ ②</vt:lpstr>
      <vt:lpstr>    在线交费 Ⅱ③</vt:lpstr>
      <vt:lpstr>    下载准考证 Ⅱ④</vt:lpstr>
      <vt:lpstr>    下载准考证 Ⅱ⑤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saikr</dc:creator>
  <cp:lastModifiedBy>User</cp:lastModifiedBy>
  <cp:revision>82</cp:revision>
  <dcterms:created xsi:type="dcterms:W3CDTF">2018-12-05T10:24:00Z</dcterms:created>
  <dcterms:modified xsi:type="dcterms:W3CDTF">2020-09-13T11:58:44Z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2052-1.2.6.548</vt:lpwstr>
  </property>
</Properties>
</file>