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219" r:id="rId2"/>
    <p:sldId id="2230" r:id="rId3"/>
    <p:sldId id="2236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orient="horz" pos="547" userDrawn="1">
          <p15:clr>
            <a:srgbClr val="A4A3A4"/>
          </p15:clr>
        </p15:guide>
        <p15:guide id="3" orient="horz" pos="3971" userDrawn="1">
          <p15:clr>
            <a:srgbClr val="A4A3A4"/>
          </p15:clr>
        </p15:guide>
        <p15:guide id="4" orient="horz" pos="949" userDrawn="1">
          <p15:clr>
            <a:srgbClr val="A4A3A4"/>
          </p15:clr>
        </p15:guide>
        <p15:guide id="5" pos="5910" userDrawn="1">
          <p15:clr>
            <a:srgbClr val="A4A3A4"/>
          </p15:clr>
        </p15:guide>
        <p15:guide id="6" pos="3712" userDrawn="1">
          <p15:clr>
            <a:srgbClr val="A4A3A4"/>
          </p15:clr>
        </p15:guide>
        <p15:guide id="7" pos="2389" userDrawn="1">
          <p15:clr>
            <a:srgbClr val="A4A3A4"/>
          </p15:clr>
        </p15:guide>
        <p15:guide id="8" pos="288" userDrawn="1">
          <p15:clr>
            <a:srgbClr val="A4A3A4"/>
          </p15:clr>
        </p15:guide>
        <p15:guide id="9" pos="392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xianyang" initials="lx" lastIdx="1" clrIdx="0"/>
  <p:cmAuthor id="2" name="huashi" initials="h" lastIdx="4" clrIdx="1"/>
  <p:cmAuthor id="3" name="Administrator" initials="A" lastIdx="1" clrIdx="2"/>
  <p:cmAuthor id="4" name="JMA" initials="J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FFFFF"/>
    <a:srgbClr val="254061"/>
    <a:srgbClr val="870006"/>
    <a:srgbClr val="F2E7E7"/>
    <a:srgbClr val="E3CCCC"/>
    <a:srgbClr val="B2ADAD"/>
    <a:srgbClr val="FFA3A3"/>
    <a:srgbClr val="A1A4AE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19" autoAdjust="0"/>
    <p:restoredTop sz="94994" autoAdjust="0"/>
  </p:normalViewPr>
  <p:slideViewPr>
    <p:cSldViewPr snapToGrid="0" showGuides="1">
      <p:cViewPr varScale="1">
        <p:scale>
          <a:sx n="106" d="100"/>
          <a:sy n="106" d="100"/>
        </p:scale>
        <p:origin x="948" y="90"/>
      </p:cViewPr>
      <p:guideLst>
        <p:guide orient="horz" pos="2154"/>
        <p:guide orient="horz" pos="547"/>
        <p:guide orient="horz" pos="3971"/>
        <p:guide orient="horz" pos="949"/>
        <p:guide pos="5910"/>
        <p:guide pos="3712"/>
        <p:guide pos="2389"/>
        <p:guide pos="288"/>
        <p:guide pos="392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heme" Target="theme/theme1.xml"/><Relationship Id="rId5" Type="http://schemas.openxmlformats.org/officeDocument/2006/relationships/notesMaster" Target="notesMasters/notesMaster1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7031DB-7D9C-4B1E-9E9E-8E867CE3EE2E}" type="datetimeFigureOut">
              <a:rPr lang="zh-CN" altLang="en-US" smtClean="0"/>
              <a:t>2024/6/11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5538C3-CAA0-4D05-91E8-C4588922E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77EC99-18BD-4BAC-BAED-1B02EE6F2C72}" type="datetimeFigureOut">
              <a:rPr lang="zh-CN" altLang="en-US" smtClean="0"/>
              <a:t>2024/6/11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96292-B2D5-4F2A-9CA1-CAA0DA7A99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A96292-B2D5-4F2A-9CA1-CAA0DA7A99F9}" type="slidenum">
              <a:rPr lang="zh-CN" altLang="en-US" smtClean="0"/>
              <a:t>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A96292-B2D5-4F2A-9CA1-CAA0DA7A99F9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A96292-B2D5-4F2A-9CA1-CAA0DA7A99F9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11480" y="6590347"/>
            <a:ext cx="1203960" cy="267970"/>
          </a:xfrm>
        </p:spPr>
        <p:txBody>
          <a:bodyPr/>
          <a:lstStyle>
            <a:lvl1pPr algn="ctr">
              <a:defRPr/>
            </a:lvl1pPr>
          </a:lstStyle>
          <a:p>
            <a:fld id="{90F55B75-13FB-481D-BD02-45E01CC33EBA}" type="datetime1">
              <a:rPr lang="zh-CN" altLang="en-US" smtClean="0"/>
              <a:t>2024/6/11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612880" y="6604952"/>
            <a:ext cx="579120" cy="25304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AB52FBE4-8489-4B15-8311-E678FA6E7442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D48D9-A249-478A-99B9-FFF04497BBAB}" type="datetime1">
              <a:rPr lang="zh-CN" altLang="en-US" smtClean="0"/>
              <a:t>2024/6/11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53A9F-F362-4526-83ED-29A194B17F5D}" type="datetime1">
              <a:rPr lang="zh-CN" altLang="en-US" smtClean="0"/>
              <a:t>2024/6/11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  <a:prstGeom prst="rect">
            <a:avLst/>
          </a:prstGeom>
        </p:spPr>
        <p:txBody>
          <a:bodyPr lIns="108850" tIns="54425" rIns="108850" bIns="54425"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D6F41-5BC3-4DFB-8E77-708EAA59F74D}" type="datetime1">
              <a:rPr lang="zh-CN" altLang="en-US" smtClean="0"/>
              <a:t>2024/6/11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33E64-637D-458C-903F-BC227F23A43D}" type="datetime1">
              <a:rPr lang="zh-CN" altLang="en-US" smtClean="0"/>
              <a:t>2024/6/11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0C6A3-37FB-46B3-A1F6-9AAFF578A490}" type="datetime1">
              <a:rPr lang="zh-CN" altLang="en-US" smtClean="0"/>
              <a:t>2024/6/11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18739-AA2E-409E-90EF-C87FB66D6977}" type="datetime1">
              <a:rPr lang="zh-CN" altLang="en-US" smtClean="0"/>
              <a:t>2024/6/11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58B6F-1C15-4A77-B696-1445F4903574}" type="datetime1">
              <a:rPr lang="zh-CN" altLang="en-US" smtClean="0"/>
              <a:t>2024/6/11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EFE3C-8949-44FF-924D-345608CDE286}" type="datetime1">
              <a:rPr lang="zh-CN" altLang="en-US" smtClean="0"/>
              <a:t>2024/6/11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FF1F6-649C-4861-A5F1-0A78527F8FC8}" type="datetime1">
              <a:rPr lang="zh-CN" altLang="en-US" smtClean="0"/>
              <a:t>2024/6/11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65946-E16F-401C-BCE3-18EB3FE8DEB6}" type="datetime1">
              <a:rPr lang="zh-CN" altLang="en-US" smtClean="0"/>
              <a:t>2024/6/11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8BC59-3AA1-419C-880F-F11E41B1B234}" type="datetime1">
              <a:rPr lang="zh-CN" altLang="en-US" smtClean="0"/>
              <a:t>2024/6/11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2FBE4-8489-4B15-8311-E678FA6E74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38950"/>
            <a:chOff x="0" y="0"/>
            <a:chExt cx="12192000" cy="683895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6613077"/>
              <a:ext cx="12192000" cy="225873"/>
              <a:chOff x="0" y="6613077"/>
              <a:chExt cx="12192000" cy="225873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627120" y="6613077"/>
                <a:ext cx="8564880" cy="211328"/>
                <a:chOff x="3627120" y="560832"/>
                <a:chExt cx="8564880" cy="211328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直角三角形 22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0" y="6838950"/>
                <a:ext cx="12192000" cy="0"/>
              </a:xfrm>
              <a:prstGeom prst="line">
                <a:avLst/>
              </a:prstGeom>
              <a:ln w="38100">
                <a:solidFill>
                  <a:srgbClr val="8700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0" y="0"/>
              <a:ext cx="12192000" cy="772160"/>
              <a:chOff x="0" y="0"/>
              <a:chExt cx="12192000" cy="77216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0" y="0"/>
                <a:ext cx="12192000" cy="772160"/>
              </a:xfrm>
              <a:prstGeom prst="rect">
                <a:avLst/>
              </a:prstGeom>
              <a:solidFill>
                <a:srgbClr val="870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3627120" y="560832"/>
                <a:ext cx="8564880" cy="211328"/>
                <a:chOff x="3627120" y="560832"/>
                <a:chExt cx="8564880" cy="211328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直角三角形 18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62" t="12018" r="3317" b="13492"/>
              <a:stretch>
                <a:fillRect/>
              </a:stretch>
            </p:blipFill>
            <p:spPr>
              <a:xfrm>
                <a:off x="118872" y="36576"/>
                <a:ext cx="3172968" cy="667512"/>
              </a:xfrm>
              <a:prstGeom prst="rect">
                <a:avLst/>
              </a:prstGeom>
            </p:spPr>
          </p:pic>
          <p:sp>
            <p:nvSpPr>
              <p:cNvPr id="17" name="文本框 8"/>
              <p:cNvSpPr txBox="1"/>
              <p:nvPr/>
            </p:nvSpPr>
            <p:spPr>
              <a:xfrm>
                <a:off x="3594396" y="49286"/>
                <a:ext cx="8307323" cy="4914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申报情况</a:t>
                </a:r>
                <a:endParaRPr lang="zh-CN" altLang="en-US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  <a:t>1</a:t>
            </a:fld>
            <a:endParaRPr lang="zh-CN" altLang="en-US" dirty="0"/>
          </a:p>
        </p:txBody>
      </p:sp>
      <p:sp>
        <p:nvSpPr>
          <p:cNvPr id="3" name="TextBox 4"/>
          <p:cNvSpPr txBox="1"/>
          <p:nvPr/>
        </p:nvSpPr>
        <p:spPr>
          <a:xfrm>
            <a:off x="722195" y="1497740"/>
            <a:ext cx="10751740" cy="5835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0" hangingPunct="0">
              <a:buClrTx/>
              <a:buSzTx/>
              <a:buFontTx/>
              <a:defRPr/>
            </a:pPr>
            <a:r>
              <a:rPr lang="zh-CN" altLang="en-US" sz="3200" b="1" noProof="1">
                <a:solidFill>
                  <a:srgbClr val="B10000"/>
                </a:solidFill>
                <a:latin typeface="Arial Narrow" panose="020B0606020202030204" pitchFamily="34" charset="0"/>
                <a:ea typeface="微软雅黑" panose="020B0503020204020204" pitchFamily="34" charset="-122"/>
                <a:cs typeface="+mn-cs"/>
                <a:sym typeface="+mn-ea"/>
              </a:rPr>
              <a:t>航天学院</a:t>
            </a:r>
            <a:r>
              <a:rPr kumimoji="0" lang="zh-CN" altLang="en-US" sz="3200" b="1" kern="1200" cap="none" spc="200" normalizeH="0" baseline="0" noProof="0" dirty="0">
                <a:solidFill>
                  <a:schemeClr val="tx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申报情况如下：</a:t>
            </a:r>
            <a:endParaRPr kumimoji="0" lang="en-US" altLang="zh-CN" sz="3200" b="1" kern="1200" cap="none" spc="200" normalizeH="0" baseline="0" noProof="0" dirty="0">
              <a:solidFill>
                <a:schemeClr val="tx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54569383"/>
              </p:ext>
            </p:extLst>
          </p:nvPr>
        </p:nvGraphicFramePr>
        <p:xfrm>
          <a:off x="2011045" y="2328545"/>
          <a:ext cx="8388000" cy="2725685"/>
        </p:xfrm>
        <a:graphic>
          <a:graphicData uri="http://schemas.openxmlformats.org/drawingml/2006/table">
            <a:tbl>
              <a:tblPr firstRow="1" bandRow="1"/>
              <a:tblGrid>
                <a:gridCol w="108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8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816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SG" altLang="en-US" sz="2000" b="1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序号</a:t>
                      </a:r>
                    </a:p>
                  </a:txBody>
                  <a:tcPr marL="9526" marR="9526" marT="9530" marB="0" anchor="ctr">
                    <a:lnL>
                      <a:noFill/>
                    </a:lnL>
                    <a:lnR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R>
                    <a:lnT>
                      <a:noFill/>
                    </a:lnT>
                    <a:lnB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SG" altLang="en-US" sz="2000" b="1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姓名</a:t>
                      </a:r>
                    </a:p>
                  </a:txBody>
                  <a:tcPr marL="9526" marR="9526" marT="9530" marB="0" anchor="ctr">
                    <a:lnL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L>
                    <a:lnR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R>
                    <a:lnT>
                      <a:noFill/>
                    </a:lnT>
                    <a:lnB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SG" altLang="en-US" sz="2000" b="1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出生年月</a:t>
                      </a:r>
                    </a:p>
                  </a:txBody>
                  <a:tcPr marL="9526" marR="9526" marT="9530" marB="0" anchor="ctr">
                    <a:lnL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L>
                    <a:lnR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R>
                    <a:lnT>
                      <a:noFill/>
                    </a:lnT>
                    <a:lnB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SG" altLang="en-US" sz="2000" b="1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申报岗位</a:t>
                      </a:r>
                    </a:p>
                  </a:txBody>
                  <a:tcPr marL="9526" marR="9526" marT="9530" marB="0" anchor="ctr">
                    <a:lnL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SG" sz="20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6" marR="9526" marT="9530" marB="0" anchor="ctr">
                    <a:lnL>
                      <a:noFill/>
                    </a:lnL>
                    <a:lnR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R>
                    <a:lnT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T>
                    <a:lnB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李</a:t>
                      </a:r>
                      <a:r>
                        <a:rPr lang="en-US" altLang="zh-CN" sz="2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**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L>
                    <a:lnR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R>
                    <a:lnT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T>
                    <a:lnB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1993.02</a:t>
                      </a:r>
                    </a:p>
                  </a:txBody>
                  <a:tcPr marL="12700" marR="12700" marT="12700" anchor="ctr">
                    <a:lnL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L>
                    <a:lnR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R>
                    <a:lnT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T>
                    <a:lnB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研究员</a:t>
                      </a:r>
                      <a:endParaRPr lang="en-US" altLang="zh-CN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T>
                    <a:lnB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SG" sz="20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6" marR="9526" marT="9530" marB="0" anchor="ctr">
                    <a:lnL>
                      <a:noFill/>
                    </a:lnL>
                    <a:lnR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R>
                    <a:lnT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T>
                    <a:lnB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王</a:t>
                      </a:r>
                      <a:r>
                        <a:rPr lang="en-US" altLang="zh-CN" sz="2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**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L>
                    <a:lnR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R>
                    <a:lnT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T>
                    <a:lnB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1993.02</a:t>
                      </a:r>
                    </a:p>
                  </a:txBody>
                  <a:tcPr marL="12700" marR="12700" marT="12700" anchor="ctr">
                    <a:lnL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L>
                    <a:lnR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R>
                    <a:lnT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T>
                    <a:lnB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副研究员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T>
                    <a:lnB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SG" sz="2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SG" sz="20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526" marR="9526" marT="9530" marB="0" anchor="ctr">
                    <a:lnL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张</a:t>
                      </a:r>
                      <a:r>
                        <a:rPr lang="en-US" altLang="zh-CN" sz="2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**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1993.02</a:t>
                      </a:r>
                      <a:endParaRPr lang="en-US" altLang="zh-CN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助理研究员</a:t>
                      </a:r>
                      <a:endParaRPr lang="en-US" altLang="zh-CN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91160" y="878205"/>
            <a:ext cx="6701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请勿更改模板，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请参考示例的字体、字号和字色编辑内容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38950"/>
            <a:chOff x="0" y="0"/>
            <a:chExt cx="12192000" cy="683895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6613077"/>
              <a:ext cx="12192000" cy="225873"/>
              <a:chOff x="0" y="6613077"/>
              <a:chExt cx="12192000" cy="225873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627120" y="6613077"/>
                <a:ext cx="8564880" cy="211328"/>
                <a:chOff x="3627120" y="560832"/>
                <a:chExt cx="8564880" cy="211328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直角三角形 22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0" y="6838950"/>
                <a:ext cx="12192000" cy="0"/>
              </a:xfrm>
              <a:prstGeom prst="line">
                <a:avLst/>
              </a:prstGeom>
              <a:ln w="38100">
                <a:solidFill>
                  <a:srgbClr val="8700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0" y="0"/>
              <a:ext cx="12192000" cy="772160"/>
              <a:chOff x="0" y="0"/>
              <a:chExt cx="12192000" cy="77216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0" y="0"/>
                <a:ext cx="12192000" cy="772160"/>
              </a:xfrm>
              <a:prstGeom prst="rect">
                <a:avLst/>
              </a:prstGeom>
              <a:solidFill>
                <a:srgbClr val="870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3627120" y="560832"/>
                <a:ext cx="8564880" cy="211328"/>
                <a:chOff x="3627120" y="560832"/>
                <a:chExt cx="8564880" cy="211328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直角三角形 18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62" t="12018" r="3317" b="13492"/>
              <a:stretch>
                <a:fillRect/>
              </a:stretch>
            </p:blipFill>
            <p:spPr>
              <a:xfrm>
                <a:off x="118872" y="36576"/>
                <a:ext cx="3172968" cy="667512"/>
              </a:xfrm>
              <a:prstGeom prst="rect">
                <a:avLst/>
              </a:prstGeom>
            </p:spPr>
          </p:pic>
          <p:sp>
            <p:nvSpPr>
              <p:cNvPr id="17" name="文本框 8"/>
              <p:cNvSpPr txBox="1"/>
              <p:nvPr/>
            </p:nvSpPr>
            <p:spPr>
              <a:xfrm>
                <a:off x="3594396" y="49286"/>
                <a:ext cx="8307323" cy="4914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个人简介</a:t>
                </a:r>
              </a:p>
            </p:txBody>
          </p:sp>
        </p:grpSp>
      </p:grp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  <a:t>2</a:t>
            </a:fld>
            <a:endParaRPr lang="zh-CN" alt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32025786"/>
              </p:ext>
            </p:extLst>
          </p:nvPr>
        </p:nvGraphicFramePr>
        <p:xfrm>
          <a:off x="2340000" y="828000"/>
          <a:ext cx="9540000" cy="2016000"/>
        </p:xfrm>
        <a:graphic>
          <a:graphicData uri="http://schemas.openxmlformats.org/drawingml/2006/table">
            <a:tbl>
              <a:tblPr/>
              <a:tblGrid>
                <a:gridCol w="16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姓      名</a:t>
                      </a:r>
                    </a:p>
                  </a:txBody>
                  <a:tcPr marL="91445" marR="91445" marT="60935" marB="60935"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李</a:t>
                      </a:r>
                      <a:r>
                        <a:rPr lang="en-US" altLang="zh-CN" sz="2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**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44008" marR="91445" marT="60935" marB="60935"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申报岗位</a:t>
                      </a: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研究员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国籍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生日</a:t>
                      </a:r>
                    </a:p>
                  </a:txBody>
                  <a:tcPr marL="91445" marR="91445" marT="60935" marB="60935"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altLang="zh-CN" sz="2000" b="1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1993.02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144008" marR="91445" marT="60935" marB="60935"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推荐单位</a:t>
                      </a: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经管学院</a:t>
                      </a: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  <a:sym typeface="+mn-ea"/>
                        </a:rPr>
                        <a:t>我校一级学科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91445" marR="91445" marT="60935" marB="60935"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力学</a:t>
                      </a:r>
                      <a:endParaRPr kumimoji="0" lang="zh-CN" altLang="en-US" sz="2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44008" marR="91445" marT="60935" marB="60935"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微软雅黑" panose="020B0503020204020204" pitchFamily="34" charset="-122"/>
                          <a:sym typeface="+mn-ea"/>
                        </a:rPr>
                        <a:t>原单位一级学科</a:t>
                      </a:r>
                      <a:endParaRPr kumimoji="0" lang="zh-CN" altLang="en-US" sz="18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微软雅黑" panose="020B0503020204020204" pitchFamily="34" charset="-122"/>
                          <a:cs typeface="+mn-cs"/>
                        </a:rPr>
                        <a:t>数学</a:t>
                      </a: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现工作单位</a:t>
                      </a:r>
                    </a:p>
                  </a:txBody>
                  <a:tcPr marL="91445" marR="91445" marT="60935" marB="60935"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latin typeface="Arial Narrow" panose="020B0606020202030204" pitchFamily="34" charset="0"/>
                          <a:ea typeface="微软雅黑" panose="020B0503020204020204" pitchFamily="34" charset="-122"/>
                          <a:sym typeface="+mn-ea"/>
                        </a:rPr>
                        <a:t>芬兰阿尔托大学</a:t>
                      </a:r>
                      <a:endParaRPr kumimoji="0" lang="zh-CN" altLang="en-US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144008" marR="91445" marT="60935" marB="60935"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现任职务</a:t>
                      </a: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dirty="0" smtClean="0">
                          <a:latin typeface="Arial Narrow" panose="020B0606020202030204" pitchFamily="34" charset="0"/>
                          <a:ea typeface="微软雅黑" panose="020B0503020204020204" pitchFamily="34" charset="-122"/>
                          <a:sym typeface="+mn-ea"/>
                        </a:rPr>
                        <a:t>博士后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292" name="矩形 10"/>
          <p:cNvSpPr/>
          <p:nvPr/>
        </p:nvSpPr>
        <p:spPr>
          <a:xfrm>
            <a:off x="604800" y="3097530"/>
            <a:ext cx="5327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eaLnBrk="0" hangingPunct="0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1F4E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学习经历</a:t>
            </a:r>
          </a:p>
        </p:txBody>
      </p:sp>
      <p:sp>
        <p:nvSpPr>
          <p:cNvPr id="11293" name="矩形 10"/>
          <p:cNvSpPr/>
          <p:nvPr/>
        </p:nvSpPr>
        <p:spPr>
          <a:xfrm>
            <a:off x="6228080" y="3096000"/>
            <a:ext cx="5584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eaLnBrk="0" hangingPunct="0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1F4E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04800" y="3600450"/>
          <a:ext cx="5220000" cy="2601325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起止时间</a:t>
                      </a:r>
                    </a:p>
                  </a:txBody>
                  <a:tcPr marL="91460" marR="91460" marT="60978" marB="6097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院校、学科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kumimoji="0" lang="zh-CN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专业</a:t>
                      </a:r>
                    </a:p>
                  </a:txBody>
                  <a:tcPr marL="91460" marR="91460" marT="60978" marB="60978" anchor="ctr" horzOverflow="overflow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学位</a:t>
                      </a:r>
                    </a:p>
                  </a:txBody>
                  <a:tcPr marL="91460" marR="91460" marT="60978" marB="60978" anchor="ctr" horzOverflow="overflow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1998-2002</a:t>
                      </a:r>
                    </a:p>
                  </a:txBody>
                  <a:tcPr marL="91460" marR="91460" marT="60978" marB="6097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  <a:cs typeface="+mn-cs"/>
                        </a:rPr>
                        <a:t>乌克兰巴库超硬材料研究所化学</a:t>
                      </a:r>
                    </a:p>
                  </a:txBody>
                  <a:tcPr marL="144032" marR="91460" marT="60978" marB="60978" anchor="ctr" horzOverflow="overflow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副</a:t>
                      </a: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博士</a:t>
                      </a:r>
                    </a:p>
                  </a:txBody>
                  <a:tcPr marL="180041" marR="91460" marT="60978" marB="60978" anchor="ctr" horzOverflow="overflow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2014-2020</a:t>
                      </a:r>
                    </a:p>
                  </a:txBody>
                  <a:tcPr marL="91460" marR="91460" marT="60978" marB="6097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  <a:cs typeface="+mn-cs"/>
                        </a:rPr>
                        <a:t>西安交通大学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  <a:cs typeface="+mn-cs"/>
                        </a:rPr>
                        <a:t>土木</a:t>
                      </a:r>
                    </a:p>
                  </a:txBody>
                  <a:tcPr marL="144032" marR="91460" marT="60978" marB="60978" anchor="ctr" horzOverflow="overflow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硕士</a:t>
                      </a:r>
                    </a:p>
                  </a:txBody>
                  <a:tcPr marL="180041" marR="91460" marT="60978" marB="60978" anchor="ctr" horzOverflow="overflow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2010-2014</a:t>
                      </a:r>
                    </a:p>
                  </a:txBody>
                  <a:tcPr marL="91460" marR="91460" marT="60978" marB="6097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  <a:cs typeface="+mn-cs"/>
                        </a:rPr>
                        <a:t>西安交通大学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  <a:cs typeface="+mn-cs"/>
                        </a:rPr>
                        <a:t>力学</a:t>
                      </a:r>
                    </a:p>
                  </a:txBody>
                  <a:tcPr marL="144032" marR="91460" marT="60978" marB="60978" anchor="ctr" horzOverflow="overflow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algn="ctr" defTabSz="914400" rtl="0" eaLnBrk="1" fontAlgn="base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学士</a:t>
                      </a:r>
                    </a:p>
                  </a:txBody>
                  <a:tcPr marL="180041" marR="91460" marT="60978" marB="60978" anchor="ctr" horzOverflow="overflow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42058029"/>
              </p:ext>
            </p:extLst>
          </p:nvPr>
        </p:nvGraphicFramePr>
        <p:xfrm>
          <a:off x="6227763" y="3600450"/>
          <a:ext cx="5450466" cy="2602800"/>
        </p:xfrm>
        <a:graphic>
          <a:graphicData uri="http://schemas.openxmlformats.org/drawingml/2006/table">
            <a:tbl>
              <a:tblPr/>
              <a:tblGrid>
                <a:gridCol w="147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37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0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2800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起止时间</a:t>
                      </a:r>
                    </a:p>
                  </a:txBody>
                  <a:tcPr marL="91441" marR="91441" marT="60970" marB="609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工作单位</a:t>
                      </a:r>
                    </a:p>
                  </a:txBody>
                  <a:tcPr marL="91441" marR="91441" marT="60970" marB="6097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职务</a:t>
                      </a:r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职称</a:t>
                      </a:r>
                    </a:p>
                  </a:txBody>
                  <a:tcPr marL="91441" marR="91441" marT="60970" marB="6097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40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2022.09-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至今</a:t>
                      </a:r>
                    </a:p>
                  </a:txBody>
                  <a:tcPr marL="91441" marR="91441" marT="60970" marB="609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芬兰阿尔托大学</a:t>
                      </a:r>
                      <a:endParaRPr lang="zh-CN" altLang="zh-CN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44002" marR="91441" marT="60970" marB="6097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博士后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zh-CN" altLang="zh-CN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Postdoctoral Fellow</a:t>
                      </a:r>
                    </a:p>
                  </a:txBody>
                  <a:tcPr marL="180003" marR="91441" marT="60970" marB="6097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2018-2019</a:t>
                      </a:r>
                    </a:p>
                  </a:txBody>
                  <a:tcPr marL="91441" marR="91441" marT="60970" marB="609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香港城市大学</a:t>
                      </a:r>
                    </a:p>
                  </a:txBody>
                  <a:tcPr marL="144002" marR="91441" marT="60970" marB="6097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zh-CN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助理研究员</a:t>
                      </a:r>
                    </a:p>
                  </a:txBody>
                  <a:tcPr marL="180003" marR="91441" marT="60970" marB="6097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41" marR="91441" marT="60970" marB="609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144002" marR="91441" marT="60970" marB="6097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180003" marR="91441" marT="60970" marB="6097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550863" y="903288"/>
            <a:ext cx="1676400" cy="2151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照片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38950"/>
            <a:chOff x="0" y="0"/>
            <a:chExt cx="12192000" cy="683895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6613077"/>
              <a:ext cx="12192000" cy="225873"/>
              <a:chOff x="0" y="6613077"/>
              <a:chExt cx="12192000" cy="225873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627120" y="6613077"/>
                <a:ext cx="8564880" cy="211328"/>
                <a:chOff x="3627120" y="560832"/>
                <a:chExt cx="8564880" cy="211328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直角三角形 22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0" y="6838950"/>
                <a:ext cx="12192000" cy="0"/>
              </a:xfrm>
              <a:prstGeom prst="line">
                <a:avLst/>
              </a:prstGeom>
              <a:ln w="38100">
                <a:solidFill>
                  <a:srgbClr val="8700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0" y="0"/>
              <a:ext cx="12192000" cy="772160"/>
              <a:chOff x="0" y="0"/>
              <a:chExt cx="12192000" cy="77216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0" y="0"/>
                <a:ext cx="12192000" cy="772160"/>
              </a:xfrm>
              <a:prstGeom prst="rect">
                <a:avLst/>
              </a:prstGeom>
              <a:solidFill>
                <a:srgbClr val="870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3627120" y="560832"/>
                <a:ext cx="8564880" cy="211328"/>
                <a:chOff x="3627120" y="560832"/>
                <a:chExt cx="8564880" cy="211328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直角三角形 18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62" t="12018" r="3317" b="13492"/>
              <a:stretch>
                <a:fillRect/>
              </a:stretch>
            </p:blipFill>
            <p:spPr>
              <a:xfrm>
                <a:off x="118872" y="36576"/>
                <a:ext cx="3172968" cy="667512"/>
              </a:xfrm>
              <a:prstGeom prst="rect">
                <a:avLst/>
              </a:prstGeom>
            </p:spPr>
          </p:pic>
          <p:sp>
            <p:nvSpPr>
              <p:cNvPr id="17" name="文本框 8"/>
              <p:cNvSpPr txBox="1"/>
              <p:nvPr/>
            </p:nvSpPr>
            <p:spPr>
              <a:xfrm>
                <a:off x="3594396" y="49286"/>
                <a:ext cx="8307323" cy="4914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en-US" sz="2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主要学术业绩/标志性学术成果</a:t>
                </a:r>
                <a:endParaRPr lang="zh-CN" altLang="en-US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</p:grpSp>
      </p:grp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  <a:t>3</a:t>
            </a:fld>
            <a:endParaRPr lang="zh-CN" altLang="en-US" dirty="0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39445" y="1080135"/>
          <a:ext cx="10980180" cy="4232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4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领域</a:t>
                      </a:r>
                    </a:p>
                  </a:txBody>
                  <a:tcPr anchor="ctr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3000"/>
                        </a:lnSpc>
                        <a:buNone/>
                      </a:pPr>
                      <a:r>
                        <a:rPr lang="zh-CN" altLang="en-US" sz="18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主要从事计算机建模和</a:t>
                      </a:r>
                      <a:r>
                        <a:rPr lang="zh-CN" altLang="en-US" sz="1800" u="sng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精密铸造工艺</a:t>
                      </a:r>
                      <a:r>
                        <a:rPr lang="zh-CN" altLang="en-US" sz="18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过程自动化领域以及获得</a:t>
                      </a:r>
                      <a:r>
                        <a:rPr lang="zh-CN" altLang="en-US" sz="1800" u="sng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新型铝基材料</a:t>
                      </a:r>
                      <a:r>
                        <a:rPr lang="zh-CN" altLang="en-US" sz="18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领域的研究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论文</a:t>
                      </a:r>
                    </a:p>
                  </a:txBody>
                  <a:tcPr anchor="ctr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sz="18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发表论文10余篇(SCI</a:t>
                      </a:r>
                      <a:r>
                        <a:rPr lang="en-US" sz="18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2篇、通讯5篇)</a:t>
                      </a:r>
                      <a:r>
                        <a:rPr lang="zh-CN" sz="18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sz="18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发表在俄罗斯科学引文《Литьё и металлургия》</a:t>
                      </a:r>
                    </a:p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sz="18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《In МЕТАЛЛУРГИЯ: ТЕХНОЛОГИИ, ИННОВАЦИИ, КАЧЕСТВО》期刊上</a:t>
                      </a:r>
                    </a:p>
                  </a:txBody>
                  <a:tcPr anchor="ctr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0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8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主持明斯克市执行委员会创新基金项目、教育部的独立项目、国家科学研究计划项目等6项</a:t>
                      </a:r>
                      <a:endParaRPr lang="zh-CN" altLang="en-US" sz="1600" b="1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07950" anchor="ctr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获奖</a:t>
                      </a:r>
                      <a:r>
                        <a:rPr lang="en-US" altLang="zh-CN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荣誉</a:t>
                      </a:r>
                    </a:p>
                  </a:txBody>
                  <a:tcPr anchor="ctr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800" b="1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获2020年白俄罗斯共和国总统青年科学家奖学金；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2024年依托我校申报国家级青年人才</a:t>
                      </a:r>
                    </a:p>
                  </a:txBody>
                  <a:tcPr anchor="ctr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08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加入团队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合作基础</a:t>
                      </a:r>
                    </a:p>
                  </a:txBody>
                  <a:tcPr anchor="ctr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团队负责人：</a:t>
                      </a:r>
                      <a:r>
                        <a:rPr lang="zh-CN" altLang="en-US" sz="1800" b="1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XXX</a:t>
                      </a:r>
                      <a:r>
                        <a:rPr lang="zh-CN" altLang="en-US" sz="1800" b="1" u="sng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，正合作</a:t>
                      </a:r>
                      <a:r>
                        <a:rPr lang="en-US" altLang="zh-CN" sz="1800" b="1" u="sng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/</a:t>
                      </a:r>
                      <a:r>
                        <a:rPr lang="zh-CN" altLang="en-US" sz="1800" b="1" u="sng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获批</a:t>
                      </a:r>
                      <a:r>
                        <a:rPr lang="en-US" altLang="zh-CN" sz="1800" b="1" u="sng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/</a:t>
                      </a:r>
                      <a:r>
                        <a:rPr lang="zh-CN" altLang="en-US" sz="1800" b="1" u="sng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承担国家重点研发项目1项，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共同发表了</a:t>
                      </a:r>
                      <a:r>
                        <a:rPr lang="en-US" altLang="zh-CN" sz="18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篇论文</a:t>
                      </a:r>
                      <a:r>
                        <a:rPr lang="en-US" altLang="zh-CN" sz="18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(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排序</a:t>
                      </a:r>
                      <a:r>
                        <a:rPr lang="en-US" altLang="zh-CN" sz="18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1)</a:t>
                      </a:r>
                      <a:endParaRPr lang="en-US" altLang="zh-CN" sz="1800" b="1" u="sng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预期目标</a:t>
                      </a:r>
                    </a:p>
                  </a:txBody>
                  <a:tcPr anchor="ctr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围绕解决航空领域材料加工关键技术问题开展合作，预期：(1)依托哈工大申报国家高层次人才；(2)每年发表高水平论文1-2篇；积极申请自然基金、国际合作项目等各类科研项目；协助引进外籍专家1-2名</a:t>
                      </a:r>
                    </a:p>
                  </a:txBody>
                  <a:tcPr anchor="ctr">
                    <a:lnL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57"/>
  <p:tag name="MH_SECTIONID" val="2173,2174,"/>
  <p:tag name="KSO_WPP_MARK_KEY" val="70e17149-7b63-4a13-9197-02b0f1afe839"/>
  <p:tag name="COMMONDATA" val="eyJoZGlkIjoiZmRmNGQ4M2YyNTlhMDRiMDc3ZmMzZjY1MjkwMDJiMz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5fddd76-8a06-4a07-acfe-062e8d2613e6}"/>
  <p:tag name="TABLE_ENDDRAG_ORIGIN_RECT" val="634*280"/>
  <p:tag name="TABLE_ENDDRAG_RECT" val="170*213*634*28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d25a7f1-0fbb-4274-8286-0b6357d4bbbd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f096743-e8c6-4554-b285-e04396b33157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ba563b3-3072-4b00-bf55-f42ab614a8a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417b892-43ae-4b15-88c3-59bd5ae28d32}"/>
  <p:tag name="TABLE_ENDDRAG_ORIGIN_RECT" val="856*325"/>
  <p:tag name="TABLE_ENDDRAG_RECT" val="50*85*856*32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330</Words>
  <Application>Microsoft Office PowerPoint</Application>
  <PresentationFormat>宽屏</PresentationFormat>
  <Paragraphs>84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等线</vt:lpstr>
      <vt:lpstr>等线 Light</vt:lpstr>
      <vt:lpstr>宋体</vt:lpstr>
      <vt:lpstr>微软雅黑</vt:lpstr>
      <vt:lpstr>Arial</vt:lpstr>
      <vt:lpstr>Arial Narrow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xianyang</dc:creator>
  <cp:lastModifiedBy>MCY</cp:lastModifiedBy>
  <cp:revision>1211</cp:revision>
  <dcterms:created xsi:type="dcterms:W3CDTF">2021-11-08T02:20:00Z</dcterms:created>
  <dcterms:modified xsi:type="dcterms:W3CDTF">2024-06-11T09:15:59Z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2D5F352BEF994FF39D533B491A918615</vt:lpwstr>
  </property>
</Properties>
</file>