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2"/>
  </p:handoutMasterIdLst>
  <p:sldIdLst>
    <p:sldId id="2219" r:id="rId3"/>
    <p:sldId id="2253" r:id="rId5"/>
    <p:sldId id="2262" r:id="rId6"/>
    <p:sldId id="2265" r:id="rId7"/>
    <p:sldId id="2263" r:id="rId8"/>
    <p:sldId id="2264" r:id="rId9"/>
    <p:sldId id="2236" r:id="rId10"/>
    <p:sldId id="2260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orient="horz" pos="582" userDrawn="1">
          <p15:clr>
            <a:srgbClr val="A4A3A4"/>
          </p15:clr>
        </p15:guide>
        <p15:guide id="3" orient="horz" pos="3958" userDrawn="1">
          <p15:clr>
            <a:srgbClr val="A4A3A4"/>
          </p15:clr>
        </p15:guide>
        <p15:guide id="4" orient="horz" pos="907" userDrawn="1">
          <p15:clr>
            <a:srgbClr val="A4A3A4"/>
          </p15:clr>
        </p15:guide>
        <p15:guide id="5" pos="5910" userDrawn="1">
          <p15:clr>
            <a:srgbClr val="A4A3A4"/>
          </p15:clr>
        </p15:guide>
        <p15:guide id="6" pos="3736" userDrawn="1">
          <p15:clr>
            <a:srgbClr val="A4A3A4"/>
          </p15:clr>
        </p15:guide>
        <p15:guide id="7" pos="2385" userDrawn="1">
          <p15:clr>
            <a:srgbClr val="A4A3A4"/>
          </p15:clr>
        </p15:guide>
        <p15:guide id="8" pos="254" userDrawn="1">
          <p15:clr>
            <a:srgbClr val="A4A3A4"/>
          </p15:clr>
        </p15:guide>
        <p15:guide id="9" pos="380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 xianyang" initials="lx" lastIdx="1" clrIdx="0"/>
  <p:cmAuthor id="2" name="huashi" initials="h" lastIdx="4" clrIdx="1"/>
  <p:cmAuthor id="3" name="Administrator" initials="A" lastIdx="1" clrIdx="2"/>
  <p:cmAuthor id="4" name="JMA" initials="J" lastIdx="2" clrIdx="3"/>
  <p:cmAuthor id="5" name="孙浩轩_前沿交叉院" initials="孙浩轩_前沿交叉院" lastIdx="1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000000"/>
    <a:srgbClr val="E8E2E6"/>
    <a:srgbClr val="FFFFFF"/>
    <a:srgbClr val="E7EFF2"/>
    <a:srgbClr val="1F2DA8"/>
    <a:srgbClr val="969CA2"/>
    <a:srgbClr val="254061"/>
    <a:srgbClr val="870006"/>
    <a:srgbClr val="F2E7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19" autoAdjust="0"/>
    <p:restoredTop sz="94994" autoAdjust="0"/>
  </p:normalViewPr>
  <p:slideViewPr>
    <p:cSldViewPr snapToGrid="0" showGuides="1">
      <p:cViewPr varScale="1">
        <p:scale>
          <a:sx n="104" d="100"/>
          <a:sy n="104" d="100"/>
        </p:scale>
        <p:origin x="1032" y="114"/>
      </p:cViewPr>
      <p:guideLst>
        <p:guide orient="horz" pos="2154"/>
        <p:guide orient="horz" pos="582"/>
        <p:guide orient="horz" pos="3958"/>
        <p:guide orient="horz" pos="907"/>
        <p:guide pos="5910"/>
        <p:guide pos="3736"/>
        <p:guide pos="2385"/>
        <p:guide pos="254"/>
        <p:guide pos="3805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0.xml"/><Relationship Id="rId16" Type="http://schemas.openxmlformats.org/officeDocument/2006/relationships/commentAuthors" Target="commentAuthors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7031DB-7D9C-4B1E-9E9E-8E867CE3EE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5538C3-CAA0-4D05-91E8-C4588922EF6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77EC99-18BD-4BAC-BAED-1B02EE6F2C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A96292-B2D5-4F2A-9CA1-CAA0DA7A99F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A96292-B2D5-4F2A-9CA1-CAA0DA7A99F9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A96292-B2D5-4F2A-9CA1-CAA0DA7A99F9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A96292-B2D5-4F2A-9CA1-CAA0DA7A99F9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A96292-B2D5-4F2A-9CA1-CAA0DA7A99F9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A96292-B2D5-4F2A-9CA1-CAA0DA7A99F9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A96292-B2D5-4F2A-9CA1-CAA0DA7A99F9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A96292-B2D5-4F2A-9CA1-CAA0DA7A99F9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A96292-B2D5-4F2A-9CA1-CAA0DA7A99F9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11480" y="6590347"/>
            <a:ext cx="1203960" cy="267970"/>
          </a:xfrm>
        </p:spPr>
        <p:txBody>
          <a:bodyPr/>
          <a:lstStyle>
            <a:lvl1pPr algn="ctr">
              <a:defRPr/>
            </a:lvl1pPr>
          </a:lstStyle>
          <a:p>
            <a:fld id="{90F55B75-13FB-481D-BD02-45E01CC33EBA}" type="datetime1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612880" y="6604952"/>
            <a:ext cx="579120" cy="253048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AB52FBE4-8489-4B15-8311-E678FA6E744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D48D9-A249-478A-99B9-FFF04497BBAB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2FBE4-8489-4B15-8311-E678FA6E74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53A9F-F362-4526-83ED-29A194B17F5D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2FBE4-8489-4B15-8311-E678FA6E74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1" y="365125"/>
            <a:ext cx="10515600" cy="1325563"/>
          </a:xfrm>
          <a:prstGeom prst="rect">
            <a:avLst/>
          </a:prstGeom>
        </p:spPr>
        <p:txBody>
          <a:bodyPr lIns="108850" tIns="54425" rIns="108850" bIns="54425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D6F41-5BC3-4DFB-8E77-708EAA59F74D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2FBE4-8489-4B15-8311-E678FA6E74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33E64-637D-458C-903F-BC227F23A43D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2FBE4-8489-4B15-8311-E678FA6E74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0C6A3-37FB-46B3-A1F6-9AAFF578A490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2FBE4-8489-4B15-8311-E678FA6E74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18739-AA2E-409E-90EF-C87FB66D6977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2FBE4-8489-4B15-8311-E678FA6E74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58B6F-1C15-4A77-B696-1445F4903574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2FBE4-8489-4B15-8311-E678FA6E74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EFE3C-8949-44FF-924D-345608CDE286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2FBE4-8489-4B15-8311-E678FA6E74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FF1F6-649C-4861-A5F1-0A78527F8FC8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2FBE4-8489-4B15-8311-E678FA6E74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65946-E16F-401C-BCE3-18EB3FE8DEB6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2FBE4-8489-4B15-8311-E678FA6E74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D8BC59-3AA1-419C-880F-F11E41B1B234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52FBE4-8489-4B15-8311-E678FA6E74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0"/>
            <a:ext cx="12192000" cy="6838950"/>
            <a:chOff x="0" y="0"/>
            <a:chExt cx="12192000" cy="6838950"/>
          </a:xfrm>
        </p:grpSpPr>
        <p:grpSp>
          <p:nvGrpSpPr>
            <p:cNvPr id="9" name="组合 8"/>
            <p:cNvGrpSpPr/>
            <p:nvPr/>
          </p:nvGrpSpPr>
          <p:grpSpPr>
            <a:xfrm>
              <a:off x="0" y="6613077"/>
              <a:ext cx="12192000" cy="225873"/>
              <a:chOff x="0" y="6613077"/>
              <a:chExt cx="12192000" cy="225873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3627120" y="6613077"/>
                <a:ext cx="8564880" cy="211328"/>
                <a:chOff x="3627120" y="560832"/>
                <a:chExt cx="8564880" cy="211328"/>
              </a:xfrm>
            </p:grpSpPr>
            <p:sp>
              <p:nvSpPr>
                <p:cNvPr id="22" name="矩形 21"/>
                <p:cNvSpPr/>
                <p:nvPr/>
              </p:nvSpPr>
              <p:spPr>
                <a:xfrm>
                  <a:off x="3884677" y="560832"/>
                  <a:ext cx="8307323" cy="211328"/>
                </a:xfrm>
                <a:prstGeom prst="rect">
                  <a:avLst/>
                </a:prstGeom>
                <a:solidFill>
                  <a:srgbClr val="87000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直角三角形 22"/>
                <p:cNvSpPr/>
                <p:nvPr/>
              </p:nvSpPr>
              <p:spPr>
                <a:xfrm flipH="1">
                  <a:off x="3627120" y="560832"/>
                  <a:ext cx="257557" cy="211328"/>
                </a:xfrm>
                <a:prstGeom prst="rtTriangle">
                  <a:avLst/>
                </a:prstGeom>
                <a:solidFill>
                  <a:srgbClr val="87000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21" name="直接连接符 20"/>
              <p:cNvCxnSpPr/>
              <p:nvPr/>
            </p:nvCxnSpPr>
            <p:spPr>
              <a:xfrm>
                <a:off x="0" y="6838950"/>
                <a:ext cx="12192000" cy="0"/>
              </a:xfrm>
              <a:prstGeom prst="line">
                <a:avLst/>
              </a:prstGeom>
              <a:ln w="38100">
                <a:solidFill>
                  <a:srgbClr val="87000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/>
            <p:cNvGrpSpPr/>
            <p:nvPr/>
          </p:nvGrpSpPr>
          <p:grpSpPr>
            <a:xfrm>
              <a:off x="0" y="0"/>
              <a:ext cx="12192000" cy="772160"/>
              <a:chOff x="0" y="0"/>
              <a:chExt cx="12192000" cy="772160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0" y="0"/>
                <a:ext cx="12192000" cy="772160"/>
              </a:xfrm>
              <a:prstGeom prst="rect">
                <a:avLst/>
              </a:prstGeom>
              <a:solidFill>
                <a:srgbClr val="8700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3627120" y="560832"/>
                <a:ext cx="8564880" cy="211328"/>
                <a:chOff x="3627120" y="560832"/>
                <a:chExt cx="8564880" cy="211328"/>
              </a:xfrm>
            </p:grpSpPr>
            <p:sp>
              <p:nvSpPr>
                <p:cNvPr id="18" name="矩形 17"/>
                <p:cNvSpPr/>
                <p:nvPr/>
              </p:nvSpPr>
              <p:spPr>
                <a:xfrm>
                  <a:off x="3884677" y="560832"/>
                  <a:ext cx="8307323" cy="2113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直角三角形 18"/>
                <p:cNvSpPr/>
                <p:nvPr/>
              </p:nvSpPr>
              <p:spPr>
                <a:xfrm flipH="1">
                  <a:off x="3627120" y="560832"/>
                  <a:ext cx="257557" cy="211328"/>
                </a:xfrm>
                <a:prstGeom prst="rt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5" name="图片 14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162" t="12018" r="3317" b="13492"/>
              <a:stretch>
                <a:fillRect/>
              </a:stretch>
            </p:blipFill>
            <p:spPr>
              <a:xfrm>
                <a:off x="118872" y="36576"/>
                <a:ext cx="3172968" cy="667512"/>
              </a:xfrm>
              <a:prstGeom prst="rect">
                <a:avLst/>
              </a:prstGeom>
            </p:spPr>
          </p:pic>
        </p:grpSp>
      </p:grp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2FBE4-8489-4B15-8311-E678FA6E7442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1202055" y="1692910"/>
            <a:ext cx="1008126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C00000"/>
                </a:solidFill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调表说明：请勿更改模板；</a:t>
            </a:r>
            <a:r>
              <a:rPr lang="zh-CN" altLang="en-US" b="1">
                <a:solidFill>
                  <a:srgbClr val="C00000"/>
                </a:solidFill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没有特殊说明的，每页模版内容限填一页；</a:t>
            </a:r>
            <a:r>
              <a:rPr lang="en-US" altLang="zh-CN" b="1">
                <a:solidFill>
                  <a:srgbClr val="C00000"/>
                </a:solidFill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b="1">
                <a:solidFill>
                  <a:srgbClr val="C00000"/>
                </a:solidFill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内容应与汇总表内容一致；填写后请删除填写说明</a:t>
            </a:r>
            <a:endParaRPr lang="zh-CN" altLang="en-US" b="1">
              <a:solidFill>
                <a:srgbClr val="C00000"/>
              </a:solidFill>
              <a:highlight>
                <a:srgbClr val="FFFF00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b="1">
              <a:solidFill>
                <a:srgbClr val="C00000"/>
              </a:solidFill>
              <a:highlight>
                <a:srgbClr val="FFFF00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>
                <a:solidFill>
                  <a:srgbClr val="C00000"/>
                </a:solidFill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填表格式：</a:t>
            </a:r>
            <a:endParaRPr lang="zh-CN" altLang="en-US" b="1">
              <a:solidFill>
                <a:srgbClr val="C00000"/>
              </a:solidFill>
              <a:highlight>
                <a:srgbClr val="FFFF00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>
                <a:solidFill>
                  <a:srgbClr val="C00000"/>
                </a:solidFill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b="1">
                <a:solidFill>
                  <a:srgbClr val="C00000"/>
                </a:solidFill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字体：中文用微软雅黑，数字和英文用</a:t>
            </a:r>
            <a:r>
              <a:rPr lang="en-US" altLang="zh-CN" b="1">
                <a:solidFill>
                  <a:srgbClr val="C00000"/>
                </a:solidFill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Times new roman</a:t>
            </a:r>
            <a:endParaRPr lang="en-US" altLang="zh-CN" b="1">
              <a:solidFill>
                <a:srgbClr val="C00000"/>
              </a:solidFill>
              <a:highlight>
                <a:srgbClr val="FFFF00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>
                <a:solidFill>
                  <a:srgbClr val="C00000"/>
                </a:solidFill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>
                <a:solidFill>
                  <a:srgbClr val="C00000"/>
                </a:solidFill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字号：一般</a:t>
            </a:r>
            <a:r>
              <a:rPr lang="en-US" altLang="zh-CN" b="1">
                <a:solidFill>
                  <a:srgbClr val="C00000"/>
                </a:solidFill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b="1">
                <a:solidFill>
                  <a:srgbClr val="C00000"/>
                </a:solidFill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  <a:endParaRPr lang="zh-CN" altLang="en-US" b="1">
              <a:solidFill>
                <a:srgbClr val="C00000"/>
              </a:solidFill>
              <a:highlight>
                <a:srgbClr val="FFFF00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>
                <a:solidFill>
                  <a:srgbClr val="C00000"/>
                </a:solidFill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b="1">
                <a:solidFill>
                  <a:srgbClr val="C00000"/>
                </a:solidFill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字色：一般黑色，重点内容可深红色高亮标注</a:t>
            </a:r>
            <a:endParaRPr lang="zh-CN" altLang="en-US" b="1">
              <a:solidFill>
                <a:srgbClr val="C00000"/>
              </a:solidFill>
              <a:highlight>
                <a:srgbClr val="FFFF00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>
                <a:solidFill>
                  <a:srgbClr val="C00000"/>
                </a:solidFill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b="1">
                <a:solidFill>
                  <a:srgbClr val="C00000"/>
                </a:solidFill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使用英文状态下的括号节省空间</a:t>
            </a:r>
            <a:endParaRPr lang="zh-CN" altLang="en-US" b="1">
              <a:solidFill>
                <a:srgbClr val="C00000"/>
              </a:solidFill>
              <a:highlight>
                <a:srgbClr val="FFFF00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>
                <a:solidFill>
                  <a:srgbClr val="C00000"/>
                </a:solidFill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b="1">
                <a:solidFill>
                  <a:srgbClr val="C00000"/>
                </a:solidFill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段落行距</a:t>
            </a:r>
            <a:r>
              <a:rPr lang="en-US" altLang="zh-CN" b="1">
                <a:solidFill>
                  <a:srgbClr val="C00000"/>
                </a:solidFill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b="1">
                <a:solidFill>
                  <a:srgbClr val="C00000"/>
                </a:solidFill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，两段对齐</a:t>
            </a:r>
            <a:endParaRPr lang="zh-CN" altLang="en-US" b="1">
              <a:solidFill>
                <a:srgbClr val="C00000"/>
              </a:solidFill>
              <a:highlight>
                <a:srgbClr val="FFFF00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>
                <a:solidFill>
                  <a:srgbClr val="C00000"/>
                </a:solidFill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b="1">
                <a:solidFill>
                  <a:srgbClr val="C00000"/>
                </a:solidFill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根据段落内容调整合适的表格行高</a:t>
            </a:r>
            <a:endParaRPr lang="zh-CN" altLang="en-US" b="1">
              <a:solidFill>
                <a:srgbClr val="C00000"/>
              </a:solidFill>
              <a:highlight>
                <a:srgbClr val="FFFF00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>
                <a:solidFill>
                  <a:srgbClr val="C00000"/>
                </a:solidFill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b="1">
                <a:solidFill>
                  <a:srgbClr val="C00000"/>
                </a:solidFill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句末没有标点</a:t>
            </a:r>
            <a:endParaRPr lang="zh-CN" altLang="en-US" b="1">
              <a:solidFill>
                <a:srgbClr val="C00000"/>
              </a:solidFill>
              <a:highlight>
                <a:srgbClr val="FFFF00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b="1">
              <a:solidFill>
                <a:srgbClr val="C00000"/>
              </a:solidFill>
              <a:highlight>
                <a:srgbClr val="FFFF00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0"/>
            <a:ext cx="12192000" cy="6838950"/>
            <a:chOff x="0" y="0"/>
            <a:chExt cx="12192000" cy="6838950"/>
          </a:xfrm>
        </p:grpSpPr>
        <p:grpSp>
          <p:nvGrpSpPr>
            <p:cNvPr id="9" name="组合 8"/>
            <p:cNvGrpSpPr/>
            <p:nvPr/>
          </p:nvGrpSpPr>
          <p:grpSpPr>
            <a:xfrm>
              <a:off x="0" y="6613077"/>
              <a:ext cx="12192000" cy="225873"/>
              <a:chOff x="0" y="6613077"/>
              <a:chExt cx="12192000" cy="225873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3627120" y="6613077"/>
                <a:ext cx="8564880" cy="211328"/>
                <a:chOff x="3627120" y="560832"/>
                <a:chExt cx="8564880" cy="211328"/>
              </a:xfrm>
            </p:grpSpPr>
            <p:sp>
              <p:nvSpPr>
                <p:cNvPr id="22" name="矩形 21"/>
                <p:cNvSpPr/>
                <p:nvPr/>
              </p:nvSpPr>
              <p:spPr>
                <a:xfrm>
                  <a:off x="3884677" y="560832"/>
                  <a:ext cx="8307323" cy="211328"/>
                </a:xfrm>
                <a:prstGeom prst="rect">
                  <a:avLst/>
                </a:prstGeom>
                <a:solidFill>
                  <a:srgbClr val="87000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直角三角形 22"/>
                <p:cNvSpPr/>
                <p:nvPr/>
              </p:nvSpPr>
              <p:spPr>
                <a:xfrm flipH="1">
                  <a:off x="3627120" y="560832"/>
                  <a:ext cx="257557" cy="211328"/>
                </a:xfrm>
                <a:prstGeom prst="rtTriangle">
                  <a:avLst/>
                </a:prstGeom>
                <a:solidFill>
                  <a:srgbClr val="87000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21" name="直接连接符 20"/>
              <p:cNvCxnSpPr/>
              <p:nvPr/>
            </p:nvCxnSpPr>
            <p:spPr>
              <a:xfrm>
                <a:off x="0" y="6838950"/>
                <a:ext cx="12192000" cy="0"/>
              </a:xfrm>
              <a:prstGeom prst="line">
                <a:avLst/>
              </a:prstGeom>
              <a:ln w="38100">
                <a:solidFill>
                  <a:srgbClr val="87000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/>
            <p:cNvGrpSpPr/>
            <p:nvPr/>
          </p:nvGrpSpPr>
          <p:grpSpPr>
            <a:xfrm>
              <a:off x="0" y="0"/>
              <a:ext cx="12192000" cy="772160"/>
              <a:chOff x="0" y="0"/>
              <a:chExt cx="12192000" cy="772160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0" y="0"/>
                <a:ext cx="12192000" cy="772160"/>
              </a:xfrm>
              <a:prstGeom prst="rect">
                <a:avLst/>
              </a:prstGeom>
              <a:solidFill>
                <a:srgbClr val="8700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3627120" y="560832"/>
                <a:ext cx="8564880" cy="211328"/>
                <a:chOff x="3627120" y="560832"/>
                <a:chExt cx="8564880" cy="211328"/>
              </a:xfrm>
            </p:grpSpPr>
            <p:sp>
              <p:nvSpPr>
                <p:cNvPr id="18" name="矩形 17"/>
                <p:cNvSpPr/>
                <p:nvPr/>
              </p:nvSpPr>
              <p:spPr>
                <a:xfrm>
                  <a:off x="3884677" y="560832"/>
                  <a:ext cx="8307323" cy="2113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直角三角形 18"/>
                <p:cNvSpPr/>
                <p:nvPr/>
              </p:nvSpPr>
              <p:spPr>
                <a:xfrm flipH="1">
                  <a:off x="3627120" y="560832"/>
                  <a:ext cx="257557" cy="211328"/>
                </a:xfrm>
                <a:prstGeom prst="rt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5" name="图片 14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162" t="12018" r="3317" b="13492"/>
              <a:stretch>
                <a:fillRect/>
              </a:stretch>
            </p:blipFill>
            <p:spPr>
              <a:xfrm>
                <a:off x="118872" y="36576"/>
                <a:ext cx="3172968" cy="667512"/>
              </a:xfrm>
              <a:prstGeom prst="rect">
                <a:avLst/>
              </a:prstGeom>
            </p:spPr>
          </p:pic>
          <p:sp>
            <p:nvSpPr>
              <p:cNvPr id="17" name="文本框 8"/>
              <p:cNvSpPr txBox="1"/>
              <p:nvPr/>
            </p:nvSpPr>
            <p:spPr>
              <a:xfrm>
                <a:off x="3594396" y="49286"/>
                <a:ext cx="8307323" cy="4914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26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申报情况</a:t>
                </a:r>
                <a:endParaRPr lang="zh-CN" altLang="en-US" sz="2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</p:grp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2FBE4-8489-4B15-8311-E678FA6E7442}" type="slidenum">
              <a:rPr lang="zh-CN" altLang="en-US" smtClean="0"/>
            </a:fld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40800" y="1487170"/>
          <a:ext cx="11001758" cy="3512820"/>
        </p:xfrm>
        <a:graphic>
          <a:graphicData uri="http://schemas.openxmlformats.org/drawingml/2006/table">
            <a:tbl>
              <a:tblPr firstRow="1" bandRow="1"/>
              <a:tblGrid>
                <a:gridCol w="921758"/>
                <a:gridCol w="2664000"/>
                <a:gridCol w="1332000"/>
                <a:gridCol w="2556000"/>
                <a:gridCol w="3528000"/>
              </a:tblGrid>
              <a:tr h="576000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SG" altLang="en-US" sz="2000" b="1" kern="12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序号</a:t>
                      </a:r>
                      <a:endParaRPr lang="zh-SG" altLang="en-US" sz="2000" b="1" kern="12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526" marR="9526" marT="9530" marB="0" anchor="ctr">
                    <a:lnL>
                      <a:noFill/>
                    </a:lnL>
                    <a:lnR w="12700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</a:lnR>
                    <a:lnT>
                      <a:noFill/>
                    </a:lnT>
                    <a:lnB w="12700">
                      <a:solidFill>
                        <a:srgbClr val="C0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70006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SG" altLang="en-US" sz="2000" b="1" kern="12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姓名</a:t>
                      </a:r>
                      <a:endParaRPr lang="zh-SG" altLang="en-US" sz="2000" b="1" kern="12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526" marR="9526" marT="9530" marB="0" anchor="ctr">
                    <a:lnL w="12700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</a:lnL>
                    <a:lnR w="12700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</a:lnR>
                    <a:lnT>
                      <a:noFill/>
                    </a:lnT>
                    <a:lnB w="12700">
                      <a:solidFill>
                        <a:srgbClr val="C0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70006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SG" altLang="en-US" sz="2000" b="1" kern="12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出生年月</a:t>
                      </a:r>
                      <a:endParaRPr lang="zh-SG" altLang="en-US" sz="2000" b="1" kern="12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526" marR="9526" marT="9530" marB="0" anchor="ctr">
                    <a:lnL w="12700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</a:lnL>
                    <a:lnR w="12700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</a:lnR>
                    <a:lnT>
                      <a:noFill/>
                    </a:lnT>
                    <a:lnB w="12700">
                      <a:solidFill>
                        <a:srgbClr val="C0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70006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SG" sz="2000" b="1" kern="12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所在一级学科</a:t>
                      </a:r>
                      <a:endParaRPr lang="zh-CN" altLang="zh-SG" sz="2000" b="1" kern="12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526" marR="9526" marT="9530" marB="0" anchor="ctr">
                    <a:lnL w="12700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</a:lnL>
                    <a:lnR w="12700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</a:lnR>
                    <a:lnT>
                      <a:noFill/>
                    </a:lnT>
                    <a:lnB w="12700">
                      <a:solidFill>
                        <a:srgbClr val="C0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70006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SG" altLang="en-US" sz="2000" b="1" kern="12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申报岗位</a:t>
                      </a:r>
                      <a:endParaRPr lang="zh-SG" altLang="en-US" sz="2000" b="1" kern="12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526" marR="9526" marT="9530" marB="0" anchor="ctr">
                    <a:lnL w="12700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C0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70006"/>
                    </a:solidFill>
                  </a:tcPr>
                </a:tc>
              </a:tr>
              <a:tr h="648000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SG" sz="20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zh-SG" sz="20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526" marR="9526" marT="9530" marB="0" anchor="ctr">
                    <a:lnL w="12700">
                      <a:solidFill>
                        <a:srgbClr val="C00000"/>
                      </a:solidFill>
                      <a:prstDash val="solid"/>
                    </a:lnL>
                    <a:lnR w="12700">
                      <a:solidFill>
                        <a:srgbClr val="C00000"/>
                      </a:solidFill>
                      <a:prstDash val="solid"/>
                    </a:lnR>
                    <a:lnT w="12700">
                      <a:solidFill>
                        <a:srgbClr val="C00000"/>
                      </a:solidFill>
                      <a:prstDash val="solid"/>
                    </a:lnT>
                    <a:lnB w="12700">
                      <a:solidFill>
                        <a:srgbClr val="C0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李</a:t>
                      </a:r>
                      <a:r>
                        <a:rPr lang="en-US" altLang="zh-CN" sz="2000" b="1" dirty="0">
                          <a:ln>
                            <a:noFill/>
                            <a:prstDash val="sysDot"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XX</a:t>
                      </a:r>
                      <a:endParaRPr lang="zh-CN" altLang="en-US" sz="2000" b="1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rgbClr val="C00000"/>
                      </a:solidFill>
                      <a:prstDash val="solid"/>
                    </a:lnL>
                    <a:lnR w="12700">
                      <a:solidFill>
                        <a:srgbClr val="C00000"/>
                      </a:solidFill>
                      <a:prstDash val="solid"/>
                    </a:lnR>
                    <a:lnT w="12700">
                      <a:solidFill>
                        <a:srgbClr val="C00000"/>
                      </a:solidFill>
                      <a:prstDash val="solid"/>
                    </a:lnT>
                    <a:lnB w="12700">
                      <a:solidFill>
                        <a:srgbClr val="C0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1993.02</a:t>
                      </a:r>
                      <a:endParaRPr lang="en-US" altLang="zh-CN" sz="2000" b="1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rgbClr val="C00000"/>
                      </a:solidFill>
                      <a:prstDash val="solid"/>
                    </a:lnL>
                    <a:lnR w="12700">
                      <a:solidFill>
                        <a:srgbClr val="C00000"/>
                      </a:solidFill>
                      <a:prstDash val="solid"/>
                    </a:lnR>
                    <a:lnT w="12700">
                      <a:solidFill>
                        <a:srgbClr val="C00000"/>
                      </a:solidFill>
                      <a:prstDash val="solid"/>
                    </a:lnT>
                    <a:lnB w="12700">
                      <a:solidFill>
                        <a:srgbClr val="C0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力学</a:t>
                      </a:r>
                      <a:endParaRPr lang="zh-CN" altLang="en-US" sz="2000" b="1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rgbClr val="C00000"/>
                      </a:solidFill>
                      <a:prstDash val="solid"/>
                    </a:lnL>
                    <a:lnR w="12700">
                      <a:solidFill>
                        <a:srgbClr val="C00000"/>
                      </a:solidFill>
                      <a:prstDash val="solid"/>
                    </a:lnR>
                    <a:lnT w="12700">
                      <a:solidFill>
                        <a:srgbClr val="C00000"/>
                      </a:solidFill>
                      <a:prstDash val="solid"/>
                    </a:lnT>
                    <a:lnB w="12700">
                      <a:solidFill>
                        <a:srgbClr val="C0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zh-CN" sz="20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专职科研岗研究员</a:t>
                      </a:r>
                      <a:endParaRPr lang="zh-CN" altLang="zh-CN" sz="2000" b="1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rgbClr val="C00000"/>
                      </a:solidFill>
                      <a:prstDash val="solid"/>
                    </a:lnL>
                    <a:lnR w="12700">
                      <a:solidFill>
                        <a:srgbClr val="C00000"/>
                      </a:solidFill>
                      <a:prstDash val="solid"/>
                    </a:lnR>
                    <a:lnT w="12700">
                      <a:solidFill>
                        <a:srgbClr val="C00000"/>
                      </a:solidFill>
                      <a:prstDash val="solid"/>
                    </a:lnT>
                    <a:lnB w="12700">
                      <a:solidFill>
                        <a:srgbClr val="C0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8000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SG" sz="20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zh-SG" sz="20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526" marR="9526" marT="9530" marB="0" anchor="ctr">
                    <a:lnL w="12700">
                      <a:solidFill>
                        <a:srgbClr val="C00000"/>
                      </a:solidFill>
                      <a:prstDash val="solid"/>
                    </a:lnL>
                    <a:lnR w="12700">
                      <a:solidFill>
                        <a:srgbClr val="C00000"/>
                      </a:solidFill>
                      <a:prstDash val="solid"/>
                    </a:lnR>
                    <a:lnT w="12700">
                      <a:solidFill>
                        <a:srgbClr val="C00000"/>
                      </a:solidFill>
                      <a:prstDash val="solid"/>
                    </a:lnT>
                    <a:lnB w="12700">
                      <a:solidFill>
                        <a:srgbClr val="C0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王</a:t>
                      </a:r>
                      <a:r>
                        <a:rPr lang="en-US" altLang="zh-CN" sz="2000" b="1" dirty="0">
                          <a:ln>
                            <a:noFill/>
                            <a:prstDash val="sysDot"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XX</a:t>
                      </a:r>
                      <a:endParaRPr lang="zh-CN" altLang="en-US" sz="2000" b="1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rgbClr val="C00000"/>
                      </a:solidFill>
                      <a:prstDash val="solid"/>
                    </a:lnL>
                    <a:lnR w="12700">
                      <a:solidFill>
                        <a:srgbClr val="C00000"/>
                      </a:solidFill>
                      <a:prstDash val="solid"/>
                    </a:lnR>
                    <a:lnT w="12700">
                      <a:solidFill>
                        <a:srgbClr val="C00000"/>
                      </a:solidFill>
                      <a:prstDash val="solid"/>
                    </a:lnT>
                    <a:lnB w="12700">
                      <a:solidFill>
                        <a:srgbClr val="C0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1993.02</a:t>
                      </a:r>
                      <a:endParaRPr lang="en-US" altLang="zh-CN" sz="2000" b="1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rgbClr val="C00000"/>
                      </a:solidFill>
                      <a:prstDash val="solid"/>
                    </a:lnL>
                    <a:lnR w="12700">
                      <a:solidFill>
                        <a:srgbClr val="C00000"/>
                      </a:solidFill>
                      <a:prstDash val="solid"/>
                    </a:lnR>
                    <a:lnT w="12700">
                      <a:solidFill>
                        <a:srgbClr val="C00000"/>
                      </a:solidFill>
                      <a:prstDash val="solid"/>
                    </a:lnT>
                    <a:lnB w="12700">
                      <a:solidFill>
                        <a:srgbClr val="C0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光学工程</a:t>
                      </a:r>
                      <a:endParaRPr lang="zh-CN" altLang="en-US" sz="2000" b="1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rgbClr val="C00000"/>
                      </a:solidFill>
                      <a:prstDash val="solid"/>
                    </a:lnL>
                    <a:lnR w="12700">
                      <a:solidFill>
                        <a:srgbClr val="C00000"/>
                      </a:solidFill>
                      <a:prstDash val="solid"/>
                    </a:lnR>
                    <a:lnT w="12700">
                      <a:solidFill>
                        <a:srgbClr val="C00000"/>
                      </a:solidFill>
                      <a:prstDash val="solid"/>
                    </a:lnT>
                    <a:lnB w="12700">
                      <a:solidFill>
                        <a:srgbClr val="C0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zh-CN" sz="2000" b="1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专职科研岗副研究员</a:t>
                      </a:r>
                      <a:endParaRPr lang="zh-CN" altLang="en-US" sz="2000" b="1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rgbClr val="C00000"/>
                      </a:solidFill>
                      <a:prstDash val="solid"/>
                    </a:lnL>
                    <a:lnR w="12700">
                      <a:solidFill>
                        <a:srgbClr val="C00000"/>
                      </a:solidFill>
                      <a:prstDash val="solid"/>
                    </a:lnR>
                    <a:lnT w="12700">
                      <a:solidFill>
                        <a:srgbClr val="C00000"/>
                      </a:solidFill>
                      <a:prstDash val="solid"/>
                    </a:lnT>
                    <a:lnB w="12700">
                      <a:solidFill>
                        <a:srgbClr val="C0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8000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SG" sz="20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zh-SG" sz="20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526" marR="9526" marT="9530" marB="0" anchor="ctr">
                    <a:lnL w="12700">
                      <a:solidFill>
                        <a:srgbClr val="C00000"/>
                      </a:solidFill>
                      <a:prstDash val="solid"/>
                    </a:lnL>
                    <a:lnR w="12700">
                      <a:solidFill>
                        <a:srgbClr val="C00000"/>
                      </a:solidFill>
                      <a:prstDash val="solid"/>
                    </a:lnR>
                    <a:lnT w="12700">
                      <a:solidFill>
                        <a:srgbClr val="C00000"/>
                      </a:solidFill>
                      <a:prstDash val="solid"/>
                    </a:lnT>
                    <a:lnB w="12700">
                      <a:solidFill>
                        <a:srgbClr val="C0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张</a:t>
                      </a:r>
                      <a:r>
                        <a:rPr lang="en-US" altLang="zh-CN" sz="2000" b="1" dirty="0">
                          <a:ln>
                            <a:noFill/>
                            <a:prstDash val="sysDot"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XX</a:t>
                      </a:r>
                      <a:endParaRPr lang="zh-CN" altLang="en-US" sz="2000" b="1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rgbClr val="C00000"/>
                      </a:solidFill>
                      <a:prstDash val="solid"/>
                    </a:lnL>
                    <a:lnR w="12700">
                      <a:solidFill>
                        <a:srgbClr val="C00000"/>
                      </a:solidFill>
                      <a:prstDash val="solid"/>
                    </a:lnR>
                    <a:lnT w="12700">
                      <a:solidFill>
                        <a:srgbClr val="C00000"/>
                      </a:solidFill>
                      <a:prstDash val="solid"/>
                    </a:lnT>
                    <a:lnB w="12700">
                      <a:solidFill>
                        <a:srgbClr val="C0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1992.06</a:t>
                      </a:r>
                      <a:endParaRPr lang="en-US" altLang="zh-CN" sz="2000" b="1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rgbClr val="C00000"/>
                      </a:solidFill>
                      <a:prstDash val="solid"/>
                    </a:lnL>
                    <a:lnR w="12700">
                      <a:solidFill>
                        <a:srgbClr val="C00000"/>
                      </a:solidFill>
                      <a:prstDash val="solid"/>
                    </a:lnR>
                    <a:lnT w="12700">
                      <a:solidFill>
                        <a:srgbClr val="C00000"/>
                      </a:solidFill>
                      <a:prstDash val="solid"/>
                    </a:lnT>
                    <a:lnB w="12700">
                      <a:solidFill>
                        <a:srgbClr val="C0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1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控制科学与工程</a:t>
                      </a:r>
                      <a:endParaRPr lang="en-US" altLang="zh-CN" sz="2000" b="1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rgbClr val="C00000"/>
                      </a:solidFill>
                      <a:prstDash val="solid"/>
                    </a:lnL>
                    <a:lnR w="12700">
                      <a:solidFill>
                        <a:srgbClr val="C00000"/>
                      </a:solidFill>
                      <a:prstDash val="solid"/>
                    </a:lnR>
                    <a:lnT w="12700">
                      <a:solidFill>
                        <a:srgbClr val="C00000"/>
                      </a:solidFill>
                      <a:prstDash val="solid"/>
                    </a:lnT>
                    <a:lnB w="12700">
                      <a:solidFill>
                        <a:srgbClr val="C0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zh-CN" sz="2000" b="1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专职科研岗助理研究员</a:t>
                      </a:r>
                      <a:endParaRPr lang="zh-CN" sz="2000" b="1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12700" marR="12700" marT="12700" anchor="ctr">
                    <a:lnL w="12700">
                      <a:solidFill>
                        <a:srgbClr val="C00000"/>
                      </a:solidFill>
                      <a:prstDash val="solid"/>
                    </a:lnL>
                    <a:lnR w="12700">
                      <a:solidFill>
                        <a:srgbClr val="C00000"/>
                      </a:solidFill>
                      <a:prstDash val="solid"/>
                    </a:lnR>
                    <a:lnT w="12700">
                      <a:solidFill>
                        <a:srgbClr val="C00000"/>
                      </a:solidFill>
                      <a:prstDash val="solid"/>
                    </a:lnT>
                    <a:lnB w="12700">
                      <a:solidFill>
                        <a:srgbClr val="C0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" name="文本框 29"/>
          <p:cNvSpPr txBox="1"/>
          <p:nvPr/>
        </p:nvSpPr>
        <p:spPr>
          <a:xfrm>
            <a:off x="640800" y="864000"/>
            <a:ext cx="2781300" cy="576000"/>
          </a:xfrm>
          <a:prstGeom prst="rect">
            <a:avLst/>
          </a:prstGeom>
          <a:solidFill>
            <a:srgbClr val="870006"/>
          </a:solidFill>
          <a:ln>
            <a:solidFill>
              <a:srgbClr val="E7EFF2"/>
            </a:solidFill>
          </a:ln>
        </p:spPr>
        <p:txBody>
          <a:bodyPr wrap="square" rtlCol="0" anchor="ctr" anchorCtr="0">
            <a:noAutofit/>
          </a:bodyPr>
          <a:p>
            <a:pPr marR="0" algn="ctr" defTabSz="914400" eaLnBrk="0" hangingPunct="0">
              <a:buClrTx/>
              <a:buSzTx/>
              <a:buFontTx/>
              <a:defRPr/>
            </a:pPr>
            <a:r>
              <a:rPr lang="zh-CN" altLang="en-US" sz="2400" b="1">
                <a:solidFill>
                  <a:schemeClr val="bg1"/>
                </a:solidFill>
                <a:latin typeface="Arial Narrow" panose="020B0606020202030204" pitchFamily="34" charset="0"/>
                <a:ea typeface="微软雅黑" panose="020B0503020204020204" pitchFamily="34" charset="-122"/>
                <a:sym typeface="+mn-ea"/>
              </a:rPr>
              <a:t>航天学院申报情况</a:t>
            </a:r>
            <a:endParaRPr lang="zh-CN" altLang="en-US" sz="2400" b="1" spc="200" noProof="0" dirty="0">
              <a:solidFill>
                <a:schemeClr val="bg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0"/>
            <a:ext cx="12192000" cy="6838950"/>
            <a:chOff x="0" y="0"/>
            <a:chExt cx="12192000" cy="6838950"/>
          </a:xfrm>
        </p:grpSpPr>
        <p:grpSp>
          <p:nvGrpSpPr>
            <p:cNvPr id="9" name="组合 8"/>
            <p:cNvGrpSpPr/>
            <p:nvPr/>
          </p:nvGrpSpPr>
          <p:grpSpPr>
            <a:xfrm>
              <a:off x="0" y="6613077"/>
              <a:ext cx="12192000" cy="225873"/>
              <a:chOff x="0" y="6613077"/>
              <a:chExt cx="12192000" cy="225873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3627120" y="6613077"/>
                <a:ext cx="8564880" cy="211328"/>
                <a:chOff x="3627120" y="560832"/>
                <a:chExt cx="8564880" cy="211328"/>
              </a:xfrm>
            </p:grpSpPr>
            <p:sp>
              <p:nvSpPr>
                <p:cNvPr id="22" name="矩形 21"/>
                <p:cNvSpPr/>
                <p:nvPr/>
              </p:nvSpPr>
              <p:spPr>
                <a:xfrm>
                  <a:off x="3884677" y="560832"/>
                  <a:ext cx="8307323" cy="211328"/>
                </a:xfrm>
                <a:prstGeom prst="rect">
                  <a:avLst/>
                </a:prstGeom>
                <a:solidFill>
                  <a:srgbClr val="87000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直角三角形 22"/>
                <p:cNvSpPr/>
                <p:nvPr/>
              </p:nvSpPr>
              <p:spPr>
                <a:xfrm flipH="1">
                  <a:off x="3627120" y="560832"/>
                  <a:ext cx="257557" cy="211328"/>
                </a:xfrm>
                <a:prstGeom prst="rtTriangle">
                  <a:avLst/>
                </a:prstGeom>
                <a:solidFill>
                  <a:srgbClr val="87000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21" name="直接连接符 20"/>
              <p:cNvCxnSpPr/>
              <p:nvPr/>
            </p:nvCxnSpPr>
            <p:spPr>
              <a:xfrm>
                <a:off x="0" y="6838950"/>
                <a:ext cx="12192000" cy="0"/>
              </a:xfrm>
              <a:prstGeom prst="line">
                <a:avLst/>
              </a:prstGeom>
              <a:ln w="38100">
                <a:solidFill>
                  <a:srgbClr val="87000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/>
            <p:cNvGrpSpPr/>
            <p:nvPr/>
          </p:nvGrpSpPr>
          <p:grpSpPr>
            <a:xfrm>
              <a:off x="0" y="0"/>
              <a:ext cx="12192000" cy="772160"/>
              <a:chOff x="0" y="0"/>
              <a:chExt cx="12192000" cy="772160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0" y="0"/>
                <a:ext cx="12192000" cy="772160"/>
              </a:xfrm>
              <a:prstGeom prst="rect">
                <a:avLst/>
              </a:prstGeom>
              <a:solidFill>
                <a:srgbClr val="8700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3627120" y="560832"/>
                <a:ext cx="8564880" cy="211328"/>
                <a:chOff x="3627120" y="560832"/>
                <a:chExt cx="8564880" cy="211328"/>
              </a:xfrm>
            </p:grpSpPr>
            <p:sp>
              <p:nvSpPr>
                <p:cNvPr id="18" name="矩形 17"/>
                <p:cNvSpPr/>
                <p:nvPr/>
              </p:nvSpPr>
              <p:spPr>
                <a:xfrm>
                  <a:off x="3884677" y="560832"/>
                  <a:ext cx="8307323" cy="2113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直角三角形 18"/>
                <p:cNvSpPr/>
                <p:nvPr/>
              </p:nvSpPr>
              <p:spPr>
                <a:xfrm flipH="1">
                  <a:off x="3627120" y="560832"/>
                  <a:ext cx="257557" cy="211328"/>
                </a:xfrm>
                <a:prstGeom prst="rt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5" name="图片 14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162" t="12018" r="3317" b="13492"/>
              <a:stretch>
                <a:fillRect/>
              </a:stretch>
            </p:blipFill>
            <p:spPr>
              <a:xfrm>
                <a:off x="118872" y="36576"/>
                <a:ext cx="3172968" cy="667512"/>
              </a:xfrm>
              <a:prstGeom prst="rect">
                <a:avLst/>
              </a:prstGeom>
            </p:spPr>
          </p:pic>
          <p:sp>
            <p:nvSpPr>
              <p:cNvPr id="17" name="文本框 8"/>
              <p:cNvSpPr txBox="1"/>
              <p:nvPr/>
            </p:nvSpPr>
            <p:spPr>
              <a:xfrm>
                <a:off x="3594396" y="49286"/>
                <a:ext cx="8307323" cy="4914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2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学科引才规划</a:t>
                </a:r>
                <a:endParaRPr lang="zh-CN" altLang="en-US" sz="2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</p:grp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2FBE4-8489-4B15-8311-E678FA6E7442}" type="slidenum">
              <a:rPr lang="zh-CN" altLang="en-US" smtClean="0"/>
            </a:fld>
            <a:endParaRPr lang="zh-CN" altLang="en-US" dirty="0"/>
          </a:p>
        </p:txBody>
      </p:sp>
      <p:graphicFrame>
        <p:nvGraphicFramePr>
          <p:cNvPr id="28" name="表格 27"/>
          <p:cNvGraphicFramePr/>
          <p:nvPr>
            <p:custDataLst>
              <p:tags r:id="rId2"/>
            </p:custDataLst>
          </p:nvPr>
        </p:nvGraphicFramePr>
        <p:xfrm>
          <a:off x="640715" y="1800225"/>
          <a:ext cx="10800000" cy="273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000"/>
                <a:gridCol w="9000000"/>
              </a:tblGrid>
              <a:tr h="684000">
                <a:tc>
                  <a:txBody>
                    <a:bodyPr/>
                    <a:lstStyle/>
                    <a:p>
                      <a:pPr algn="ctr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+mn-ea"/>
                        </a:rPr>
                        <a:t>学科评估</a:t>
                      </a:r>
                      <a:endParaRPr lang="zh-CN" altLang="en-US" sz="1600" b="1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rgbClr val="C00000"/>
                      </a:solidFill>
                      <a:prstDash val="solid"/>
                    </a:lnL>
                    <a:lnR w="12700">
                      <a:solidFill>
                        <a:srgbClr val="C00000"/>
                      </a:solidFill>
                      <a:prstDash val="solid"/>
                    </a:lnR>
                    <a:lnT w="12700">
                      <a:solidFill>
                        <a:srgbClr val="C00000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solidFill>
                      <a:srgbClr val="87000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just" fontAlgn="auto">
                        <a:lnSpc>
                          <a:spcPts val="23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C00000"/>
                        </a:buClr>
                        <a:buNone/>
                      </a:pPr>
                      <a:r>
                        <a:rPr lang="zh-CN" altLang="en-US" sz="1600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第四轮</a:t>
                      </a:r>
                      <a:r>
                        <a:rPr lang="en-US" altLang="zh-CN" sz="1600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A+</a:t>
                      </a:r>
                      <a:r>
                        <a:rPr lang="zh-CN" altLang="en-US" sz="1600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，最近一轮</a:t>
                      </a:r>
                      <a:r>
                        <a:rPr lang="en-US" altLang="zh-CN" sz="1600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A+</a:t>
                      </a:r>
                      <a:r>
                        <a:rPr lang="zh-CN" altLang="en-US" sz="1600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，目标保A+</a:t>
                      </a:r>
                      <a:endParaRPr lang="zh-CN" altLang="en-US" sz="1600" b="1" dirty="0">
                        <a:ln>
                          <a:noFill/>
                          <a:prstDash val="sysDot"/>
                        </a:ln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rgbClr val="C00000"/>
                      </a:solidFill>
                      <a:prstDash val="solid"/>
                    </a:lnL>
                    <a:lnR w="12700">
                      <a:solidFill>
                        <a:srgbClr val="C00000"/>
                      </a:solidFill>
                      <a:prstDash val="solid"/>
                    </a:lnR>
                    <a:lnT w="12700">
                      <a:solidFill>
                        <a:srgbClr val="C00000"/>
                      </a:solidFill>
                      <a:prstDash val="solid"/>
                    </a:lnT>
                    <a:lnB w="12700">
                      <a:solidFill>
                        <a:srgbClr val="C00000"/>
                      </a:solidFill>
                      <a:prstDash val="solid"/>
                    </a:lnB>
                    <a:noFill/>
                  </a:tcPr>
                </a:tc>
              </a:tr>
              <a:tr h="684000">
                <a:tc>
                  <a:txBody>
                    <a:bodyPr/>
                    <a:lstStyle/>
                    <a:p>
                      <a:pPr algn="ctr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+mn-ea"/>
                        </a:rPr>
                        <a:t>师资队伍</a:t>
                      </a:r>
                      <a:endParaRPr lang="zh-CN" altLang="en-US" sz="1600" b="1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rgbClr val="C00000"/>
                      </a:solidFill>
                      <a:prstDash val="solid"/>
                    </a:lnL>
                    <a:lnR w="12700">
                      <a:solidFill>
                        <a:srgbClr val="C00000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solidFill>
                      <a:srgbClr val="87000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just" fontAlgn="auto">
                        <a:lnSpc>
                          <a:spcPts val="23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C00000"/>
                        </a:buClr>
                        <a:buNone/>
                      </a:pPr>
                      <a:r>
                        <a:rPr lang="zh-CN" altLang="en-US" sz="16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教师</a:t>
                      </a:r>
                      <a:r>
                        <a:rPr lang="en-US" altLang="zh-CN" sz="1600" b="1" dirty="0">
                          <a:ln>
                            <a:noFill/>
                            <a:prstDash val="sysDot"/>
                          </a:ln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XX</a:t>
                      </a:r>
                      <a:r>
                        <a:rPr lang="zh-CN" altLang="en-US" sz="16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人、国家级人才</a:t>
                      </a:r>
                      <a:r>
                        <a:rPr lang="en-US" altLang="zh-CN" sz="1600" b="1" dirty="0">
                          <a:ln>
                            <a:noFill/>
                            <a:prstDash val="sysDot"/>
                          </a:ln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XX</a:t>
                      </a:r>
                      <a:r>
                        <a:rPr lang="en-US" altLang="zh-CN" sz="1600" b="1" dirty="0">
                          <a:ln>
                            <a:noFill/>
                            <a:prstDash val="sysDot"/>
                          </a:ln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.</a:t>
                      </a:r>
                      <a:r>
                        <a:rPr lang="en-US" altLang="zh-CN" sz="1600" b="1" dirty="0">
                          <a:ln>
                            <a:noFill/>
                            <a:prstDash val="sysDot"/>
                          </a:ln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X</a:t>
                      </a:r>
                      <a:r>
                        <a:rPr lang="zh-CN" altLang="en-US" sz="1600" b="1" dirty="0">
                          <a:ln>
                            <a:noFill/>
                            <a:prstDash val="sysDot"/>
                          </a:ln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%</a:t>
                      </a:r>
                      <a:endParaRPr lang="zh-CN" altLang="en-US" sz="1600" b="1" dirty="0">
                        <a:ln>
                          <a:noFill/>
                          <a:prstDash val="sysDot"/>
                        </a:ln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rgbClr val="C00000"/>
                      </a:solidFill>
                      <a:prstDash val="solid"/>
                    </a:lnL>
                    <a:lnR w="12700">
                      <a:solidFill>
                        <a:srgbClr val="C00000"/>
                      </a:solidFill>
                      <a:prstDash val="solid"/>
                    </a:lnR>
                    <a:lnT w="12700">
                      <a:solidFill>
                        <a:srgbClr val="C00000"/>
                      </a:solidFill>
                      <a:prstDash val="solid"/>
                    </a:lnT>
                    <a:lnB w="12700">
                      <a:solidFill>
                        <a:srgbClr val="C00000"/>
                      </a:solidFill>
                      <a:prstDash val="solid"/>
                    </a:lnB>
                    <a:noFill/>
                  </a:tcPr>
                </a:tc>
              </a:tr>
              <a:tr h="684000">
                <a:tc>
                  <a:txBody>
                    <a:bodyPr/>
                    <a:lstStyle/>
                    <a:p>
                      <a:pPr algn="ctr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近三年引才</a:t>
                      </a:r>
                      <a:endParaRPr lang="zh-CN" altLang="en-US" sz="1600" b="1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rgbClr val="C00000"/>
                      </a:solidFill>
                      <a:prstDash val="solid"/>
                    </a:lnL>
                    <a:lnR w="12700">
                      <a:solidFill>
                        <a:srgbClr val="C00000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solidFill>
                      <a:srgbClr val="87000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just" fontAlgn="auto">
                        <a:lnSpc>
                          <a:spcPts val="23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C00000"/>
                        </a:buClr>
                        <a:buNone/>
                      </a:pPr>
                      <a:r>
                        <a:rPr lang="zh-CN" altLang="en-US" sz="16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引才创新项目</a:t>
                      </a:r>
                      <a:r>
                        <a:rPr lang="en-US" altLang="zh-CN" sz="1600" b="1" dirty="0">
                          <a:ln>
                            <a:noFill/>
                            <a:prstDash val="sysDot"/>
                          </a:ln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XX</a:t>
                      </a:r>
                      <a:r>
                        <a:rPr lang="zh-CN" altLang="en-US" sz="16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人</a:t>
                      </a:r>
                      <a:r>
                        <a:rPr lang="zh-CN" sz="16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、</a:t>
                      </a:r>
                      <a:r>
                        <a:rPr lang="zh-CN" altLang="en-US" sz="16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海优</a:t>
                      </a:r>
                      <a:r>
                        <a:rPr lang="en-US" altLang="zh-CN" sz="1600" b="1" dirty="0">
                          <a:ln>
                            <a:noFill/>
                            <a:prstDash val="sysDot"/>
                          </a:ln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XX</a:t>
                      </a:r>
                      <a:r>
                        <a:rPr lang="zh-CN" altLang="en-US" sz="16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人、专项引才</a:t>
                      </a:r>
                      <a:r>
                        <a:rPr lang="en-US" altLang="zh-CN" sz="1600" b="1" dirty="0">
                          <a:ln>
                            <a:noFill/>
                            <a:prstDash val="sysDot"/>
                          </a:ln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XX</a:t>
                      </a:r>
                      <a:r>
                        <a:rPr lang="zh-CN" altLang="en-US" sz="16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人、神舟学者</a:t>
                      </a:r>
                      <a:r>
                        <a:rPr lang="en-US" altLang="zh-CN" sz="1600" b="1" dirty="0">
                          <a:ln>
                            <a:noFill/>
                            <a:prstDash val="sysDot"/>
                          </a:ln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XX</a:t>
                      </a:r>
                      <a:r>
                        <a:rPr lang="zh-CN" altLang="en-US" sz="16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人、神舟青年学者</a:t>
                      </a:r>
                      <a:r>
                        <a:rPr lang="en-US" altLang="zh-CN" sz="1600" b="1" dirty="0">
                          <a:ln>
                            <a:noFill/>
                            <a:prstDash val="sysDot"/>
                          </a:ln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XX</a:t>
                      </a:r>
                      <a:r>
                        <a:rPr lang="zh-CN" altLang="en-US" sz="16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人</a:t>
                      </a:r>
                      <a:endParaRPr lang="zh-CN" altLang="en-US" sz="1600" b="1" dirty="0">
                        <a:ln>
                          <a:noFill/>
                          <a:prstDash val="sysDot"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rgbClr val="C00000"/>
                      </a:solidFill>
                      <a:prstDash val="solid"/>
                    </a:lnL>
                    <a:lnR w="12700">
                      <a:solidFill>
                        <a:srgbClr val="C00000"/>
                      </a:solidFill>
                      <a:prstDash val="solid"/>
                    </a:lnR>
                    <a:lnT w="12700">
                      <a:solidFill>
                        <a:srgbClr val="C00000"/>
                      </a:solidFill>
                      <a:prstDash val="solid"/>
                    </a:lnT>
                    <a:lnB w="12700">
                      <a:solidFill>
                        <a:srgbClr val="C00000"/>
                      </a:solidFill>
                      <a:prstDash val="solid"/>
                    </a:lnB>
                    <a:noFill/>
                  </a:tcPr>
                </a:tc>
              </a:tr>
              <a:tr h="684000">
                <a:tc>
                  <a:txBody>
                    <a:bodyPr/>
                    <a:lstStyle/>
                    <a:p>
                      <a:pPr algn="ctr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2024年引才</a:t>
                      </a:r>
                      <a:endParaRPr lang="zh-CN" altLang="en-US" sz="1600" b="1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rgbClr val="C00000"/>
                      </a:solidFill>
                      <a:prstDash val="solid"/>
                    </a:lnL>
                    <a:lnR w="12700">
                      <a:solidFill>
                        <a:srgbClr val="C00000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rgbClr val="C00000"/>
                      </a:solidFill>
                      <a:prstDash val="solid"/>
                    </a:lnB>
                    <a:solidFill>
                      <a:srgbClr val="87000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just" fontAlgn="auto">
                        <a:lnSpc>
                          <a:spcPts val="23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C00000"/>
                        </a:buClr>
                        <a:buNone/>
                      </a:pPr>
                      <a:r>
                        <a:rPr lang="zh-CN" altLang="en-US" sz="16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引才创新项目</a:t>
                      </a:r>
                      <a:r>
                        <a:rPr lang="en-US" altLang="zh-CN" sz="1600" b="1" dirty="0">
                          <a:ln>
                            <a:noFill/>
                            <a:prstDash val="sysDot"/>
                          </a:ln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XX</a:t>
                      </a:r>
                      <a:r>
                        <a:rPr lang="zh-CN" altLang="en-US" sz="16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人</a:t>
                      </a:r>
                      <a:r>
                        <a:rPr lang="zh-CN" sz="16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、</a:t>
                      </a:r>
                      <a:r>
                        <a:rPr lang="zh-CN" altLang="en-US" sz="16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海优</a:t>
                      </a:r>
                      <a:r>
                        <a:rPr lang="en-US" altLang="zh-CN" sz="1600" b="1" dirty="0">
                          <a:ln>
                            <a:noFill/>
                            <a:prstDash val="sysDot"/>
                          </a:ln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XX</a:t>
                      </a:r>
                      <a:r>
                        <a:rPr lang="zh-CN" altLang="en-US" sz="16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人、专项引才</a:t>
                      </a:r>
                      <a:r>
                        <a:rPr lang="en-US" altLang="zh-CN" sz="1600" b="1" dirty="0">
                          <a:ln>
                            <a:noFill/>
                            <a:prstDash val="sysDot"/>
                          </a:ln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XX</a:t>
                      </a:r>
                      <a:r>
                        <a:rPr lang="zh-CN" altLang="en-US" sz="16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人、神舟学者</a:t>
                      </a:r>
                      <a:r>
                        <a:rPr lang="en-US" altLang="zh-CN" sz="1600" b="1" dirty="0">
                          <a:ln>
                            <a:noFill/>
                            <a:prstDash val="sysDot"/>
                          </a:ln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XX</a:t>
                      </a:r>
                      <a:r>
                        <a:rPr lang="zh-CN" altLang="en-US" sz="16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人、神舟青年学者</a:t>
                      </a:r>
                      <a:r>
                        <a:rPr lang="en-US" altLang="zh-CN" sz="1600" b="1" dirty="0">
                          <a:ln>
                            <a:noFill/>
                            <a:prstDash val="sysDot"/>
                          </a:ln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XX</a:t>
                      </a:r>
                      <a:r>
                        <a:rPr lang="zh-CN" altLang="en-US" sz="16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人</a:t>
                      </a:r>
                      <a:endParaRPr lang="zh-CN" altLang="en-US" sz="1600" b="1" dirty="0">
                        <a:ln>
                          <a:noFill/>
                          <a:prstDash val="sysDot"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rgbClr val="C00000"/>
                      </a:solidFill>
                      <a:prstDash val="solid"/>
                    </a:lnL>
                    <a:lnR w="12700">
                      <a:solidFill>
                        <a:srgbClr val="C00000"/>
                      </a:solidFill>
                      <a:prstDash val="solid"/>
                    </a:lnR>
                    <a:lnT w="12700">
                      <a:solidFill>
                        <a:srgbClr val="C00000"/>
                      </a:solidFill>
                      <a:prstDash val="solid"/>
                    </a:lnT>
                    <a:lnB w="12700">
                      <a:solidFill>
                        <a:srgbClr val="C00000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0" name="文本框 29"/>
          <p:cNvSpPr txBox="1"/>
          <p:nvPr/>
        </p:nvSpPr>
        <p:spPr>
          <a:xfrm>
            <a:off x="640715" y="1080135"/>
            <a:ext cx="3145790" cy="575945"/>
          </a:xfrm>
          <a:prstGeom prst="rect">
            <a:avLst/>
          </a:prstGeom>
          <a:solidFill>
            <a:srgbClr val="870006"/>
          </a:solidFill>
          <a:ln>
            <a:solidFill>
              <a:srgbClr val="E7EFF2"/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航天学院：力学</a:t>
            </a:r>
            <a:endParaRPr lang="zh-CN" altLang="en-US" sz="2400" b="1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404235" y="923925"/>
            <a:ext cx="3600000" cy="3207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just" fontAlgn="auto">
              <a:lnSpc>
                <a:spcPts val="2000"/>
              </a:lnSpc>
              <a:buFont typeface="Arial" panose="020B0604020202020204" pitchFamily="34" charset="0"/>
              <a:buNone/>
            </a:pPr>
            <a:endParaRPr lang="zh-CN" altLang="en-US" sz="1200" b="1" dirty="0">
              <a:ln>
                <a:noFill/>
              </a:ln>
              <a:solidFill>
                <a:srgbClr val="C00000"/>
              </a:solidFill>
              <a:effectLst/>
              <a:highlight>
                <a:srgbClr val="FFFF00"/>
              </a:highligh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8490" y="4555490"/>
            <a:ext cx="273177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注：按校本部到岗情况统计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8490" y="4968875"/>
            <a:ext cx="11087100" cy="860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ts val="2000"/>
              </a:lnSpc>
              <a:buFont typeface="Arial" panose="020B0604020202020204" pitchFamily="34" charset="0"/>
              <a:buNone/>
            </a:pPr>
            <a:r>
              <a:rPr lang="zh-CN" altLang="en-US" sz="1200" b="1" dirty="0">
                <a:ln>
                  <a:noFill/>
                </a:ln>
                <a:solidFill>
                  <a:srgbClr val="C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注：每个学科限填一页；</a:t>
            </a:r>
            <a:r>
              <a:rPr lang="zh-CN" altLang="en-US" sz="1200" b="1">
                <a:solidFill>
                  <a:srgbClr val="C00000"/>
                </a:solidFill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数据统计口径为校本部；每个类别按人数计算，请勿按人次重复计算；教师岗位不包含专职科研岗和博士后岗位；人才占比=国家级人才人数/教师岗位人数，小数点保留1位</a:t>
            </a:r>
            <a:endParaRPr lang="zh-CN" altLang="en-US" sz="1200" b="1">
              <a:solidFill>
                <a:srgbClr val="C00000"/>
              </a:solidFill>
              <a:highlight>
                <a:srgbClr val="FFFF00"/>
              </a:highligh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0" algn="just" fontAlgn="auto">
              <a:lnSpc>
                <a:spcPts val="2000"/>
              </a:lnSpc>
              <a:buFont typeface="Arial" panose="020B0604020202020204" pitchFamily="34" charset="0"/>
              <a:buNone/>
            </a:pPr>
            <a:endParaRPr lang="zh-CN" altLang="en-US" sz="1200" b="1" dirty="0">
              <a:ln>
                <a:noFill/>
              </a:ln>
              <a:solidFill>
                <a:srgbClr val="C00000"/>
              </a:solidFill>
              <a:effectLst/>
              <a:highlight>
                <a:srgbClr val="FFFF00"/>
              </a:highligh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0"/>
            <a:ext cx="12192000" cy="6838950"/>
            <a:chOff x="0" y="0"/>
            <a:chExt cx="12192000" cy="6838950"/>
          </a:xfrm>
        </p:grpSpPr>
        <p:grpSp>
          <p:nvGrpSpPr>
            <p:cNvPr id="9" name="组合 8"/>
            <p:cNvGrpSpPr/>
            <p:nvPr/>
          </p:nvGrpSpPr>
          <p:grpSpPr>
            <a:xfrm>
              <a:off x="0" y="6613077"/>
              <a:ext cx="12192000" cy="225873"/>
              <a:chOff x="0" y="6613077"/>
              <a:chExt cx="12192000" cy="225873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3627120" y="6613077"/>
                <a:ext cx="8564880" cy="211328"/>
                <a:chOff x="3627120" y="560832"/>
                <a:chExt cx="8564880" cy="211328"/>
              </a:xfrm>
            </p:grpSpPr>
            <p:sp>
              <p:nvSpPr>
                <p:cNvPr id="22" name="矩形 21"/>
                <p:cNvSpPr/>
                <p:nvPr/>
              </p:nvSpPr>
              <p:spPr>
                <a:xfrm>
                  <a:off x="3884677" y="560832"/>
                  <a:ext cx="8307323" cy="211328"/>
                </a:xfrm>
                <a:prstGeom prst="rect">
                  <a:avLst/>
                </a:prstGeom>
                <a:solidFill>
                  <a:srgbClr val="87000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直角三角形 22"/>
                <p:cNvSpPr/>
                <p:nvPr/>
              </p:nvSpPr>
              <p:spPr>
                <a:xfrm flipH="1">
                  <a:off x="3627120" y="560832"/>
                  <a:ext cx="257557" cy="211328"/>
                </a:xfrm>
                <a:prstGeom prst="rtTriangle">
                  <a:avLst/>
                </a:prstGeom>
                <a:solidFill>
                  <a:srgbClr val="87000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21" name="直接连接符 20"/>
              <p:cNvCxnSpPr/>
              <p:nvPr/>
            </p:nvCxnSpPr>
            <p:spPr>
              <a:xfrm>
                <a:off x="0" y="6838950"/>
                <a:ext cx="12192000" cy="0"/>
              </a:xfrm>
              <a:prstGeom prst="line">
                <a:avLst/>
              </a:prstGeom>
              <a:ln w="38100">
                <a:solidFill>
                  <a:srgbClr val="87000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/>
            <p:cNvGrpSpPr/>
            <p:nvPr/>
          </p:nvGrpSpPr>
          <p:grpSpPr>
            <a:xfrm>
              <a:off x="0" y="0"/>
              <a:ext cx="12192000" cy="772160"/>
              <a:chOff x="0" y="0"/>
              <a:chExt cx="12192000" cy="772160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0" y="0"/>
                <a:ext cx="12192000" cy="772160"/>
              </a:xfrm>
              <a:prstGeom prst="rect">
                <a:avLst/>
              </a:prstGeom>
              <a:solidFill>
                <a:srgbClr val="8700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3627120" y="560832"/>
                <a:ext cx="8564880" cy="211328"/>
                <a:chOff x="3627120" y="560832"/>
                <a:chExt cx="8564880" cy="211328"/>
              </a:xfrm>
            </p:grpSpPr>
            <p:sp>
              <p:nvSpPr>
                <p:cNvPr id="18" name="矩形 17"/>
                <p:cNvSpPr/>
                <p:nvPr/>
              </p:nvSpPr>
              <p:spPr>
                <a:xfrm>
                  <a:off x="3884677" y="560832"/>
                  <a:ext cx="8307323" cy="2113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直角三角形 18"/>
                <p:cNvSpPr/>
                <p:nvPr/>
              </p:nvSpPr>
              <p:spPr>
                <a:xfrm flipH="1">
                  <a:off x="3627120" y="560832"/>
                  <a:ext cx="257557" cy="211328"/>
                </a:xfrm>
                <a:prstGeom prst="rt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5" name="图片 14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162" t="12018" r="3317" b="13492"/>
              <a:stretch>
                <a:fillRect/>
              </a:stretch>
            </p:blipFill>
            <p:spPr>
              <a:xfrm>
                <a:off x="118872" y="36576"/>
                <a:ext cx="3172968" cy="667512"/>
              </a:xfrm>
              <a:prstGeom prst="rect">
                <a:avLst/>
              </a:prstGeom>
            </p:spPr>
          </p:pic>
          <p:sp>
            <p:nvSpPr>
              <p:cNvPr id="17" name="文本框 8"/>
              <p:cNvSpPr txBox="1"/>
              <p:nvPr/>
            </p:nvSpPr>
            <p:spPr>
              <a:xfrm>
                <a:off x="3594396" y="49286"/>
                <a:ext cx="8307323" cy="4914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2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学科引才规划</a:t>
                </a:r>
                <a:endParaRPr lang="zh-CN" altLang="en-US" sz="2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</p:grp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2FBE4-8489-4B15-8311-E678FA6E7442}" type="slidenum">
              <a:rPr lang="zh-CN" altLang="en-US" smtClean="0"/>
            </a:fld>
            <a:endParaRPr lang="zh-CN" altLang="en-US" dirty="0"/>
          </a:p>
        </p:txBody>
      </p:sp>
      <p:graphicFrame>
        <p:nvGraphicFramePr>
          <p:cNvPr id="28" name="表格 27"/>
          <p:cNvGraphicFramePr/>
          <p:nvPr>
            <p:custDataLst>
              <p:tags r:id="rId2"/>
            </p:custDataLst>
          </p:nvPr>
        </p:nvGraphicFramePr>
        <p:xfrm>
          <a:off x="640715" y="1800225"/>
          <a:ext cx="10800000" cy="273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000"/>
                <a:gridCol w="9000000"/>
              </a:tblGrid>
              <a:tr h="684000">
                <a:tc rowSpan="2">
                  <a:txBody>
                    <a:bodyPr/>
                    <a:lstStyle/>
                    <a:p>
                      <a:pPr algn="ctr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+mn-ea"/>
                        </a:rPr>
                        <a:t>科研人员情况</a:t>
                      </a:r>
                      <a:endParaRPr lang="zh-CN" altLang="en-US" sz="1600" b="1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rgbClr val="C00000"/>
                      </a:solidFill>
                      <a:prstDash val="solid"/>
                    </a:lnL>
                    <a:lnR w="12700">
                      <a:solidFill>
                        <a:srgbClr val="C00000"/>
                      </a:solidFill>
                      <a:prstDash val="solid"/>
                    </a:lnR>
                    <a:lnT w="12700">
                      <a:solidFill>
                        <a:srgbClr val="C00000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solidFill>
                      <a:srgbClr val="87000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just" fontAlgn="auto">
                        <a:lnSpc>
                          <a:spcPts val="23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C00000"/>
                        </a:buClr>
                        <a:buNone/>
                      </a:pPr>
                      <a:r>
                        <a:rPr lang="zh-CN" altLang="en-US" sz="16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课题组共有科研人员</a:t>
                      </a:r>
                      <a:r>
                        <a:rPr lang="en-US" altLang="zh-CN" sz="1600" b="1" dirty="0">
                          <a:ln>
                            <a:noFill/>
                            <a:prstDash val="sysDot"/>
                          </a:ln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XX</a:t>
                      </a:r>
                      <a:r>
                        <a:rPr lang="zh-CN" altLang="en-US" sz="16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人，其中长聘岗教师</a:t>
                      </a:r>
                      <a:r>
                        <a:rPr lang="en-US" altLang="zh-CN" sz="1600" b="1" dirty="0">
                          <a:ln>
                            <a:noFill/>
                            <a:prstDash val="sysDot"/>
                          </a:ln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XX</a:t>
                      </a:r>
                      <a:r>
                        <a:rPr lang="zh-CN" altLang="en-US" sz="16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人、其他教师岗位</a:t>
                      </a:r>
                      <a:r>
                        <a:rPr lang="en-US" altLang="zh-CN" sz="1600" b="1" dirty="0">
                          <a:ln>
                            <a:noFill/>
                            <a:prstDash val="sysDot"/>
                          </a:ln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XX</a:t>
                      </a:r>
                      <a:r>
                        <a:rPr lang="zh-CN" altLang="en-US" sz="16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人、专职科研岗</a:t>
                      </a:r>
                      <a:r>
                        <a:rPr lang="en-US" altLang="zh-CN" sz="1600" b="1" dirty="0">
                          <a:ln>
                            <a:noFill/>
                            <a:prstDash val="sysDot"/>
                          </a:ln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XX</a:t>
                      </a:r>
                      <a:r>
                        <a:rPr lang="zh-CN" altLang="en-US" sz="16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人、劳务派遣人员</a:t>
                      </a:r>
                      <a:r>
                        <a:rPr lang="en-US" altLang="zh-CN" sz="1600" b="1" dirty="0">
                          <a:ln>
                            <a:noFill/>
                            <a:prstDash val="sysDot"/>
                          </a:ln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XX</a:t>
                      </a:r>
                      <a:r>
                        <a:rPr lang="zh-CN" altLang="en-US" sz="16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人</a:t>
                      </a:r>
                      <a:endParaRPr lang="zh-CN" altLang="en-US" sz="1600" b="1" dirty="0">
                        <a:ln>
                          <a:noFill/>
                          <a:prstDash val="sysDot"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rgbClr val="C00000"/>
                      </a:solidFill>
                      <a:prstDash val="solid"/>
                    </a:lnL>
                    <a:lnR w="12700">
                      <a:solidFill>
                        <a:srgbClr val="C00000"/>
                      </a:solidFill>
                      <a:prstDash val="solid"/>
                    </a:lnR>
                    <a:lnT w="12700">
                      <a:solidFill>
                        <a:srgbClr val="C00000"/>
                      </a:solidFill>
                      <a:prstDash val="solid"/>
                    </a:lnT>
                    <a:lnB w="12700">
                      <a:solidFill>
                        <a:srgbClr val="C00000"/>
                      </a:solidFill>
                      <a:prstDash val="solid"/>
                    </a:lnB>
                    <a:noFill/>
                  </a:tcPr>
                </a:tc>
              </a:tr>
              <a:tr h="684000">
                <a:tc vMerge="1">
                  <a:tcPr anchor="ctr">
                    <a:lnL w="12700">
                      <a:solidFill>
                        <a:srgbClr val="C00000"/>
                      </a:solidFill>
                      <a:prstDash val="solid"/>
                    </a:lnL>
                    <a:lnR w="12700">
                      <a:solidFill>
                        <a:srgbClr val="C00000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solidFill>
                      <a:srgbClr val="87000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just" fontAlgn="auto">
                        <a:lnSpc>
                          <a:spcPts val="23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C00000"/>
                        </a:buClr>
                        <a:buNone/>
                      </a:pPr>
                      <a:r>
                        <a:rPr lang="zh-CN" altLang="en-US" sz="16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课题组科研人员</a:t>
                      </a:r>
                      <a:r>
                        <a:rPr lang="en-US" altLang="zh-CN" sz="16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50</a:t>
                      </a:r>
                      <a:r>
                        <a:rPr lang="zh-CN" altLang="en-US" sz="16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岁以上</a:t>
                      </a:r>
                      <a:r>
                        <a:rPr lang="en-US" altLang="zh-CN" sz="1600" b="1" dirty="0">
                          <a:ln>
                            <a:noFill/>
                            <a:prstDash val="sysDot"/>
                          </a:ln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XX</a:t>
                      </a:r>
                      <a:r>
                        <a:rPr lang="zh-CN" altLang="en-US" sz="16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人</a:t>
                      </a:r>
                      <a:r>
                        <a:rPr lang="zh-CN" sz="16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、</a:t>
                      </a:r>
                      <a:r>
                        <a:rPr lang="en-US" altLang="zh-CN" sz="16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40</a:t>
                      </a:r>
                      <a:r>
                        <a:rPr lang="zh-CN" altLang="en-US" sz="16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（含）</a:t>
                      </a:r>
                      <a:r>
                        <a:rPr lang="en-US" altLang="zh-CN" sz="16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-50</a:t>
                      </a:r>
                      <a:r>
                        <a:rPr lang="zh-CN" altLang="en-US" sz="16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岁</a:t>
                      </a:r>
                      <a:r>
                        <a:rPr lang="en-US" altLang="zh-CN" sz="1600" b="1" dirty="0">
                          <a:ln>
                            <a:noFill/>
                            <a:prstDash val="sysDot"/>
                          </a:ln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XX</a:t>
                      </a:r>
                      <a:r>
                        <a:rPr lang="zh-CN" altLang="en-US" sz="16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人、</a:t>
                      </a:r>
                      <a:r>
                        <a:rPr lang="en-US" altLang="zh-CN" sz="16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30</a:t>
                      </a:r>
                      <a:r>
                        <a:rPr lang="zh-CN" altLang="en-US" sz="16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（含）</a:t>
                      </a:r>
                      <a:r>
                        <a:rPr lang="en-US" altLang="zh-CN" sz="16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-40</a:t>
                      </a:r>
                      <a:r>
                        <a:rPr lang="zh-CN" altLang="en-US" sz="16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（不含）岁</a:t>
                      </a:r>
                      <a:r>
                        <a:rPr lang="en-US" altLang="zh-CN" sz="1600" b="1" dirty="0">
                          <a:ln>
                            <a:noFill/>
                            <a:prstDash val="sysDot"/>
                          </a:ln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XX</a:t>
                      </a:r>
                      <a:r>
                        <a:rPr lang="zh-CN" altLang="en-US" sz="16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人、</a:t>
                      </a:r>
                      <a:r>
                        <a:rPr lang="en-US" altLang="zh-CN" sz="16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30</a:t>
                      </a:r>
                      <a:r>
                        <a:rPr lang="zh-CN" altLang="en-US" sz="16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岁以下</a:t>
                      </a:r>
                      <a:r>
                        <a:rPr lang="en-US" altLang="zh-CN" sz="1600" b="1" dirty="0">
                          <a:ln>
                            <a:noFill/>
                            <a:prstDash val="sysDot"/>
                          </a:ln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XX</a:t>
                      </a:r>
                      <a:r>
                        <a:rPr lang="zh-CN" altLang="en-US" sz="16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人</a:t>
                      </a:r>
                      <a:endParaRPr lang="zh-CN" altLang="en-US" sz="1600" b="1" dirty="0">
                        <a:ln>
                          <a:noFill/>
                          <a:prstDash val="sysDot"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rgbClr val="C00000"/>
                      </a:solidFill>
                      <a:prstDash val="solid"/>
                    </a:lnL>
                    <a:lnR w="12700">
                      <a:solidFill>
                        <a:srgbClr val="C00000"/>
                      </a:solidFill>
                      <a:prstDash val="solid"/>
                    </a:lnR>
                    <a:lnT w="12700">
                      <a:solidFill>
                        <a:srgbClr val="C00000"/>
                      </a:solidFill>
                      <a:prstDash val="solid"/>
                    </a:lnT>
                    <a:lnB w="12700">
                      <a:solidFill>
                        <a:srgbClr val="C00000"/>
                      </a:solidFill>
                      <a:prstDash val="solid"/>
                    </a:lnB>
                    <a:noFill/>
                  </a:tcPr>
                </a:tc>
              </a:tr>
              <a:tr h="684000">
                <a:tc>
                  <a:txBody>
                    <a:bodyPr/>
                    <a:lstStyle/>
                    <a:p>
                      <a:pPr algn="ctr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b="1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课题组正在承担项目情况</a:t>
                      </a:r>
                      <a:endParaRPr lang="zh-CN" altLang="en-US" sz="1600" b="1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rgbClr val="C00000"/>
                      </a:solidFill>
                      <a:prstDash val="solid"/>
                    </a:lnL>
                    <a:lnR w="12700">
                      <a:solidFill>
                        <a:srgbClr val="C00000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rgbClr val="C00000"/>
                      </a:solidFill>
                      <a:prstDash val="solid"/>
                    </a:lnB>
                    <a:solidFill>
                      <a:srgbClr val="87000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just" fontAlgn="auto">
                        <a:lnSpc>
                          <a:spcPts val="23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C00000"/>
                        </a:buClr>
                        <a:buNone/>
                      </a:pPr>
                      <a:r>
                        <a:rPr lang="en-US" altLang="zh-CN" sz="16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XX</a:t>
                      </a:r>
                      <a:r>
                        <a:rPr lang="zh-CN" altLang="en-US" sz="16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项目、</a:t>
                      </a:r>
                      <a:r>
                        <a:rPr lang="en-US" altLang="zh-CN" sz="16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XX</a:t>
                      </a:r>
                      <a:r>
                        <a:rPr lang="zh-CN" altLang="en-US" sz="16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项目（总经费</a:t>
                      </a:r>
                      <a:r>
                        <a:rPr lang="en-US" altLang="zh-CN" sz="16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XX</a:t>
                      </a:r>
                      <a:r>
                        <a:rPr lang="zh-CN" altLang="en-US" sz="16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万元）</a:t>
                      </a:r>
                      <a:endParaRPr lang="en-US" altLang="zh-CN" sz="1600" b="1" dirty="0">
                        <a:ln>
                          <a:noFill/>
                          <a:prstDash val="sysDot"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rgbClr val="C00000"/>
                      </a:solidFill>
                      <a:prstDash val="solid"/>
                    </a:lnL>
                    <a:lnR w="12700">
                      <a:solidFill>
                        <a:srgbClr val="C00000"/>
                      </a:solidFill>
                      <a:prstDash val="solid"/>
                    </a:lnR>
                    <a:lnT w="12700">
                      <a:solidFill>
                        <a:srgbClr val="C00000"/>
                      </a:solidFill>
                      <a:prstDash val="solid"/>
                    </a:lnT>
                    <a:lnB w="12700">
                      <a:solidFill>
                        <a:srgbClr val="C00000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0" name="文本框 29"/>
          <p:cNvSpPr txBox="1"/>
          <p:nvPr/>
        </p:nvSpPr>
        <p:spPr>
          <a:xfrm>
            <a:off x="640715" y="1080135"/>
            <a:ext cx="3145790" cy="575945"/>
          </a:xfrm>
          <a:prstGeom prst="rect">
            <a:avLst/>
          </a:prstGeom>
          <a:solidFill>
            <a:srgbClr val="870006"/>
          </a:solidFill>
          <a:ln>
            <a:solidFill>
              <a:srgbClr val="E7EFF2"/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航天学院：</a:t>
            </a:r>
            <a:r>
              <a:rPr lang="en-US" altLang="zh-CN" sz="24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XX</a:t>
            </a:r>
            <a:r>
              <a:rPr lang="zh-CN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课题组</a:t>
            </a:r>
            <a:endParaRPr lang="zh-CN" altLang="en-US" sz="2400" b="1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404235" y="923925"/>
            <a:ext cx="3600000" cy="3207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just" fontAlgn="auto">
              <a:lnSpc>
                <a:spcPts val="2000"/>
              </a:lnSpc>
              <a:buFont typeface="Arial" panose="020B0604020202020204" pitchFamily="34" charset="0"/>
              <a:buNone/>
            </a:pPr>
            <a:endParaRPr lang="zh-CN" altLang="en-US" sz="1200" b="1" dirty="0">
              <a:ln>
                <a:noFill/>
              </a:ln>
              <a:solidFill>
                <a:srgbClr val="C00000"/>
              </a:solidFill>
              <a:effectLst/>
              <a:highlight>
                <a:srgbClr val="FFFF00"/>
              </a:highligh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0"/>
            <a:ext cx="12192000" cy="6838950"/>
            <a:chOff x="0" y="0"/>
            <a:chExt cx="12192000" cy="6838950"/>
          </a:xfrm>
        </p:grpSpPr>
        <p:grpSp>
          <p:nvGrpSpPr>
            <p:cNvPr id="9" name="组合 8"/>
            <p:cNvGrpSpPr/>
            <p:nvPr/>
          </p:nvGrpSpPr>
          <p:grpSpPr>
            <a:xfrm>
              <a:off x="0" y="6613077"/>
              <a:ext cx="12192000" cy="225873"/>
              <a:chOff x="0" y="6613077"/>
              <a:chExt cx="12192000" cy="225873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3627120" y="6613077"/>
                <a:ext cx="8564880" cy="211328"/>
                <a:chOff x="3627120" y="560832"/>
                <a:chExt cx="8564880" cy="211328"/>
              </a:xfrm>
            </p:grpSpPr>
            <p:sp>
              <p:nvSpPr>
                <p:cNvPr id="22" name="矩形 21"/>
                <p:cNvSpPr/>
                <p:nvPr/>
              </p:nvSpPr>
              <p:spPr>
                <a:xfrm>
                  <a:off x="3884677" y="560832"/>
                  <a:ext cx="8307323" cy="211328"/>
                </a:xfrm>
                <a:prstGeom prst="rect">
                  <a:avLst/>
                </a:prstGeom>
                <a:solidFill>
                  <a:srgbClr val="87000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直角三角形 22"/>
                <p:cNvSpPr/>
                <p:nvPr/>
              </p:nvSpPr>
              <p:spPr>
                <a:xfrm flipH="1">
                  <a:off x="3627120" y="560832"/>
                  <a:ext cx="257557" cy="211328"/>
                </a:xfrm>
                <a:prstGeom prst="rtTriangle">
                  <a:avLst/>
                </a:prstGeom>
                <a:solidFill>
                  <a:srgbClr val="87000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21" name="直接连接符 20"/>
              <p:cNvCxnSpPr/>
              <p:nvPr/>
            </p:nvCxnSpPr>
            <p:spPr>
              <a:xfrm>
                <a:off x="0" y="6838950"/>
                <a:ext cx="12192000" cy="0"/>
              </a:xfrm>
              <a:prstGeom prst="line">
                <a:avLst/>
              </a:prstGeom>
              <a:ln w="38100">
                <a:solidFill>
                  <a:srgbClr val="87000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/>
            <p:cNvGrpSpPr/>
            <p:nvPr/>
          </p:nvGrpSpPr>
          <p:grpSpPr>
            <a:xfrm>
              <a:off x="0" y="0"/>
              <a:ext cx="12192000" cy="772160"/>
              <a:chOff x="0" y="0"/>
              <a:chExt cx="12192000" cy="772160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0" y="0"/>
                <a:ext cx="12192000" cy="772160"/>
              </a:xfrm>
              <a:prstGeom prst="rect">
                <a:avLst/>
              </a:prstGeom>
              <a:solidFill>
                <a:srgbClr val="8700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3627120" y="560832"/>
                <a:ext cx="8564880" cy="211328"/>
                <a:chOff x="3627120" y="560832"/>
                <a:chExt cx="8564880" cy="211328"/>
              </a:xfrm>
            </p:grpSpPr>
            <p:sp>
              <p:nvSpPr>
                <p:cNvPr id="18" name="矩形 17"/>
                <p:cNvSpPr/>
                <p:nvPr/>
              </p:nvSpPr>
              <p:spPr>
                <a:xfrm>
                  <a:off x="3884677" y="560832"/>
                  <a:ext cx="8307323" cy="2113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直角三角形 18"/>
                <p:cNvSpPr/>
                <p:nvPr/>
              </p:nvSpPr>
              <p:spPr>
                <a:xfrm flipH="1">
                  <a:off x="3627120" y="560832"/>
                  <a:ext cx="257557" cy="211328"/>
                </a:xfrm>
                <a:prstGeom prst="rt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5" name="图片 14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162" t="12018" r="3317" b="13492"/>
              <a:stretch>
                <a:fillRect/>
              </a:stretch>
            </p:blipFill>
            <p:spPr>
              <a:xfrm>
                <a:off x="118872" y="36576"/>
                <a:ext cx="3172968" cy="667512"/>
              </a:xfrm>
              <a:prstGeom prst="rect">
                <a:avLst/>
              </a:prstGeom>
            </p:spPr>
          </p:pic>
          <p:sp>
            <p:nvSpPr>
              <p:cNvPr id="17" name="文本框 8"/>
              <p:cNvSpPr txBox="1"/>
              <p:nvPr/>
            </p:nvSpPr>
            <p:spPr>
              <a:xfrm>
                <a:off x="3594396" y="49286"/>
                <a:ext cx="8307323" cy="4914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2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个人简介</a:t>
                </a:r>
                <a:endParaRPr lang="zh-CN" altLang="en-US" sz="2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</p:grp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922510" y="918805"/>
          <a:ext cx="9864000" cy="2160000"/>
        </p:xfrm>
        <a:graphic>
          <a:graphicData uri="http://schemas.openxmlformats.org/drawingml/2006/table">
            <a:tbl>
              <a:tblPr/>
              <a:tblGrid>
                <a:gridCol w="1908000"/>
                <a:gridCol w="3024000"/>
                <a:gridCol w="1908000"/>
                <a:gridCol w="3024000"/>
              </a:tblGrid>
              <a:tr h="432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姓      名</a:t>
                      </a:r>
                      <a:endParaRPr kumimoji="0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91445" marR="91445" marT="60935" marB="60935" anchor="ctr" horzOverflow="overflow">
                    <a:lnL>
                      <a:noFill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7000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zh-CN" sz="1600" b="1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+mn-ea"/>
                        </a:rPr>
                        <a:t>茹拉夫科夫·米哈伊尔</a:t>
                      </a:r>
                      <a:endParaRPr kumimoji="0" lang="zh-CN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+mn-ea"/>
                        </a:rPr>
                        <a:t>ZHURAVKOV MICHAEL</a:t>
                      </a:r>
                      <a:endParaRPr kumimoji="0" lang="zh-CN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144008" marR="91445" marT="60935" marB="60935" anchor="ctr" horzOverflow="overflow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申报岗位</a:t>
                      </a:r>
                      <a:endParaRPr kumimoji="0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80010" marR="91445" marT="60935" marB="60935" anchor="ctr" horzOverflow="overflow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7000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神舟青年学者</a:t>
                      </a:r>
                      <a:r>
                        <a:rPr kumimoji="0" lang="en-US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kumimoji="0" lang="zh-CN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副高</a:t>
                      </a:r>
                      <a:r>
                        <a:rPr kumimoji="0" lang="en-US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)</a:t>
                      </a:r>
                      <a:endParaRPr kumimoji="0" lang="en-US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80010" marR="91445" marT="60935" marB="60935" anchor="ctr" horzOverflow="overflow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C00000"/>
                      </a:solidFill>
                      <a:prstDash val="soli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国籍</a:t>
                      </a:r>
                      <a:r>
                        <a:rPr kumimoji="0" lang="en-US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kumimoji="0" lang="zh-CN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生日</a:t>
                      </a:r>
                      <a:r>
                        <a:rPr kumimoji="0" lang="en-US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kumimoji="0" lang="zh-CN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政治面貌</a:t>
                      </a:r>
                      <a:endParaRPr kumimoji="0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91445" marR="91445" marT="60935" marB="60935" anchor="ctr" horzOverflow="overflow">
                    <a:lnL>
                      <a:noFill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7000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中国</a:t>
                      </a:r>
                      <a:r>
                        <a:rPr kumimoji="0" lang="en-US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altLang="zh-CN" sz="1600" b="1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1989.0</a:t>
                      </a:r>
                      <a:r>
                        <a:rPr kumimoji="0" lang="en-US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1/</a:t>
                      </a:r>
                      <a:r>
                        <a:rPr kumimoji="0" lang="zh-CN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中共党员</a:t>
                      </a:r>
                      <a:endParaRPr kumimoji="0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144008" marR="91445" marT="60935" marB="60935" anchor="ctr" horzOverflow="overflow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聘任岗位</a:t>
                      </a:r>
                      <a:endParaRPr kumimoji="0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80010" marR="91445" marT="60935" marB="60935" anchor="ctr" horzOverflow="overflow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7000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——</a:t>
                      </a:r>
                      <a:endParaRPr kumimoji="0" lang="en-US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180010" marR="91445" marT="60935" marB="60935" anchor="ctr" horzOverflow="overflow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C00000"/>
                      </a:solidFill>
                      <a:prstDash val="soli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600" b="1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  <a:sym typeface="+mn-ea"/>
                        </a:rPr>
                        <a:t>我校一级学科</a:t>
                      </a:r>
                      <a:endParaRPr kumimoji="0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91445" marR="91445" marT="60935" marB="60935" anchor="ctr" horzOverflow="overflow">
                    <a:lnL>
                      <a:noFill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7000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+mn-ea"/>
                        </a:rPr>
                        <a:t>机械工程</a:t>
                      </a:r>
                      <a:endParaRPr kumimoji="0" lang="zh-CN" altLang="en-US" sz="16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144008" marR="91445" marT="60935" marB="60935" anchor="ctr" horzOverflow="overflow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600" b="1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微软雅黑" panose="020B0503020204020204" pitchFamily="34" charset="-122"/>
                          <a:sym typeface="+mn-ea"/>
                        </a:rPr>
                        <a:t>原单位一级学科</a:t>
                      </a:r>
                      <a:endParaRPr kumimoji="0" lang="zh-CN" altLang="en-US" sz="16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180010" marR="91445" marT="60935" marB="60935" anchor="ctr" horzOverflow="overflow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7000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微软雅黑" panose="020B0503020204020204" pitchFamily="34" charset="-122"/>
                          <a:cs typeface="+mn-cs"/>
                        </a:rPr>
                        <a:t>机械制造及其自动化</a:t>
                      </a:r>
                      <a:endParaRPr kumimoji="0" lang="zh-CN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180010" marR="91445" marT="60935" marB="60935" anchor="ctr" horzOverflow="overflow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C00000"/>
                      </a:solidFill>
                      <a:prstDash val="soli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现工作单位</a:t>
                      </a:r>
                      <a:endParaRPr kumimoji="0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91445" marR="91445" marT="60935" marB="60935" anchor="ctr" horzOverflow="overflow">
                    <a:lnL>
                      <a:noFill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7000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1" dirty="0">
                          <a:latin typeface="Arial Narrow" panose="020B0606020202030204" pitchFamily="34" charset="0"/>
                          <a:ea typeface="微软雅黑" panose="020B0503020204020204" pitchFamily="34" charset="-122"/>
                          <a:sym typeface="+mn-ea"/>
                        </a:rPr>
                        <a:t>重庆大学</a:t>
                      </a:r>
                      <a:endParaRPr kumimoji="0" lang="zh-CN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微软雅黑" panose="020B0503020204020204" pitchFamily="34" charset="-122"/>
                        <a:cs typeface="+mn-cs"/>
                        <a:sym typeface="+mn-ea"/>
                      </a:endParaRPr>
                    </a:p>
                  </a:txBody>
                  <a:tcPr marL="144008" marR="91445" marT="60935" marB="60935" anchor="ctr" horzOverflow="overflow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现任职务</a:t>
                      </a:r>
                      <a:endParaRPr kumimoji="0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80010" marR="91445" marT="60935" marB="60935" anchor="ctr" horzOverflow="overflow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7000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600" b="1" dirty="0">
                          <a:latin typeface="Arial Narrow" panose="020B0606020202030204" pitchFamily="34" charset="0"/>
                          <a:ea typeface="微软雅黑" panose="020B0503020204020204" pitchFamily="34" charset="-122"/>
                          <a:sym typeface="+mn-ea"/>
                        </a:rPr>
                        <a:t>助理研究员</a:t>
                      </a:r>
                      <a:endParaRPr kumimoji="0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180010" marR="91445" marT="60935" marB="60935" anchor="ctr" horzOverflow="overflow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C00000"/>
                      </a:solidFill>
                      <a:prstDash val="soli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推荐单位</a:t>
                      </a:r>
                      <a:endParaRPr kumimoji="0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80010" marR="91445" marT="60935" marB="60935" anchor="ctr" horzOverflow="overflow">
                    <a:lnL>
                      <a:noFill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7000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机电学院</a:t>
                      </a:r>
                      <a:endParaRPr kumimoji="0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80010" marR="91445" marT="60935" marB="60935" anchor="ctr" horzOverflow="overflow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家庭情况</a:t>
                      </a:r>
                      <a:endParaRPr kumimoji="0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80010" marR="91445" marT="60935" marB="60935" anchor="ctr" horzOverflow="overflow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7000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未婚</a:t>
                      </a:r>
                      <a:endParaRPr kumimoji="0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80010" marR="91445" marT="60935" marB="60935" anchor="ctr" horzOverflow="overflow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C00000"/>
                      </a:solidFill>
                      <a:prstDash val="soli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292" name="矩形 10"/>
          <p:cNvSpPr/>
          <p:nvPr/>
        </p:nvSpPr>
        <p:spPr>
          <a:xfrm>
            <a:off x="604800" y="3432175"/>
            <a:ext cx="532765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342900" indent="-342900" eaLnBrk="0" hangingPunct="0"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zh-CN" altLang="en-US" sz="2000" b="1" dirty="0">
                <a:solidFill>
                  <a:srgbClr val="1F4E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学习经历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93" name="矩形 10"/>
          <p:cNvSpPr/>
          <p:nvPr/>
        </p:nvSpPr>
        <p:spPr>
          <a:xfrm>
            <a:off x="6402705" y="3430645"/>
            <a:ext cx="558419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342900" indent="-342900" eaLnBrk="0" hangingPunct="0"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zh-CN" altLang="en-US" sz="2000" b="1" dirty="0">
                <a:solidFill>
                  <a:srgbClr val="1F4E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工作经历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0658" y="987108"/>
            <a:ext cx="1676400" cy="2151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照片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25" name="表格 24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540000" y="3886200"/>
          <a:ext cx="5683245" cy="1590961"/>
        </p:xfrm>
        <a:graphic>
          <a:graphicData uri="http://schemas.openxmlformats.org/drawingml/2006/table">
            <a:tbl>
              <a:tblPr/>
              <a:tblGrid>
                <a:gridCol w="1168400"/>
                <a:gridCol w="3312000"/>
                <a:gridCol w="1202845"/>
              </a:tblGrid>
              <a:tr h="441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起止时间</a:t>
                      </a:r>
                      <a:endParaRPr kumimoji="0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91460" marR="91460" marT="60978" marB="60978" anchor="ctr" horzOverflow="overflow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7000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院校、学科</a:t>
                      </a:r>
                      <a:r>
                        <a:rPr kumimoji="0" lang="en-US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kumimoji="0" lang="zh-CN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专业</a:t>
                      </a:r>
                      <a:endParaRPr kumimoji="0" lang="zh-CN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91460" marR="91460" marT="60978" marB="609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7000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学位</a:t>
                      </a:r>
                      <a:endParaRPr kumimoji="0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91460" marR="91460" marT="60978" marB="6097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70006"/>
                    </a:solidFill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2014-2020</a:t>
                      </a:r>
                      <a:endParaRPr kumimoji="0" lang="en-US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1460" marR="91460" marT="60978" marB="60978" anchor="ctr" horzOverflow="overflow">
                    <a:lnL>
                      <a:noFill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  <a:cs typeface="+mn-cs"/>
                        </a:rPr>
                        <a:t>大连理工大学机械制造及其自动化</a:t>
                      </a:r>
                      <a:endParaRPr kumimoji="0" lang="zh-CN" altLang="en-US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144032" marR="91460" marT="60978" marB="60978" anchor="ctr" horzOverflow="overflow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博士</a:t>
                      </a:r>
                      <a:endParaRPr kumimoji="0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kumimoji="0" lang="zh-CN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硕博连读</a:t>
                      </a:r>
                      <a:r>
                        <a:rPr kumimoji="0" lang="en-US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)</a:t>
                      </a:r>
                      <a:endParaRPr kumimoji="0" lang="en-US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80041" marR="91460" marT="60978" marB="60978" anchor="ctr" horzOverflow="overflow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2010-2014</a:t>
                      </a:r>
                      <a:endParaRPr kumimoji="0" lang="en-US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1460" marR="91460" marT="60978" marB="60978" anchor="ctr" horzOverflow="overflow">
                    <a:lnL>
                      <a:noFill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  <a:cs typeface="+mn-cs"/>
                        </a:rPr>
                        <a:t>河海大学热能与动力工程</a:t>
                      </a:r>
                      <a:endParaRPr kumimoji="0" lang="zh-CN" altLang="zh-CN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144032" marR="91460" marT="60978" marB="60978" anchor="ctr" horzOverflow="overflow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学士</a:t>
                      </a:r>
                      <a:endParaRPr kumimoji="0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80041" marR="91460" marT="60978" marB="60978" anchor="ctr" horzOverflow="overflow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6" name="表格 25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6402388" y="3886200"/>
          <a:ext cx="5400000" cy="1595670"/>
        </p:xfrm>
        <a:graphic>
          <a:graphicData uri="http://schemas.openxmlformats.org/drawingml/2006/table">
            <a:tbl>
              <a:tblPr/>
              <a:tblGrid>
                <a:gridCol w="1476000"/>
                <a:gridCol w="1692000"/>
                <a:gridCol w="2232000"/>
              </a:tblGrid>
              <a:tr h="442800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zh-CN" altLang="en-US" sz="16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起止时间</a:t>
                      </a:r>
                      <a:endParaRPr lang="zh-CN" altLang="en-US" sz="16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91441" marR="91441" marT="60970" marB="6097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7000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zh-CN" altLang="en-US" sz="16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工作单位</a:t>
                      </a:r>
                      <a:endParaRPr lang="zh-CN" altLang="en-US" sz="16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91441" marR="91441" marT="60970" marB="6097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7000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zh-CN" altLang="en-US" sz="16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职务</a:t>
                      </a:r>
                      <a:r>
                        <a:rPr lang="en-US" altLang="zh-CN" sz="16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6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职称</a:t>
                      </a:r>
                      <a:endParaRPr lang="zh-CN" altLang="en-US" sz="16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91441" marR="91441" marT="60970" marB="6097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70006"/>
                    </a:solidFill>
                  </a:tcPr>
                </a:tc>
              </a:tr>
              <a:tr h="612870"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6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2023-</a:t>
                      </a:r>
                      <a:r>
                        <a:rPr lang="zh-CN" altLang="en-US" sz="16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至今</a:t>
                      </a:r>
                      <a:endParaRPr lang="zh-CN" altLang="en-US" sz="16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91441" marR="91441" marT="60970" marB="60970" anchor="ctr">
                    <a:lnL>
                      <a:noFill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重庆大学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144002" marR="91441" marT="60970" marB="6097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6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助理研究员</a:t>
                      </a:r>
                      <a:endParaRPr lang="zh-CN" altLang="en-US" sz="16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  <a:sym typeface="+mn-ea"/>
                      </a:endParaRPr>
                    </a:p>
                  </a:txBody>
                  <a:tcPr marL="180003" marR="91441" marT="60970" marB="6097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en-US" altLang="zh-CN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2020-2023</a:t>
                      </a:r>
                      <a:endParaRPr lang="en-US" altLang="zh-CN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91441" marR="91441" marT="60970" marB="60970" anchor="ctr">
                    <a:lnL>
                      <a:noFill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重庆大学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44002" marR="91441" marT="60970" marB="6097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弘深青年教师</a:t>
                      </a:r>
                      <a:r>
                        <a:rPr lang="en-US" altLang="zh-CN" sz="16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博士后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80003" marR="91441" marT="60970" marB="6097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" name="文本框 30"/>
          <p:cNvSpPr txBox="1"/>
          <p:nvPr/>
        </p:nvSpPr>
        <p:spPr>
          <a:xfrm>
            <a:off x="6402705" y="5610860"/>
            <a:ext cx="3600000" cy="2190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fontAlgn="auto">
              <a:lnSpc>
                <a:spcPts val="1000"/>
              </a:lnSpc>
              <a:buFont typeface="Arial" panose="020B0604020202020204" pitchFamily="34" charset="0"/>
              <a:buNone/>
            </a:pPr>
            <a:r>
              <a:rPr lang="zh-CN" altLang="en-US" sz="1200" b="1" dirty="0">
                <a:ln>
                  <a:noFill/>
                </a:ln>
                <a:solidFill>
                  <a:srgbClr val="C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注：应填写完整的工作经历，相似经历可合并填写</a:t>
            </a:r>
            <a:endParaRPr lang="zh-CN" altLang="en-US" sz="1200" b="1" dirty="0">
              <a:ln>
                <a:noFill/>
              </a:ln>
              <a:solidFill>
                <a:srgbClr val="C00000"/>
              </a:solidFill>
              <a:effectLst/>
              <a:highlight>
                <a:srgbClr val="FFFF00"/>
              </a:highligh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5475"/>
            <a:ext cx="12192000" cy="6838950"/>
            <a:chOff x="0" y="0"/>
            <a:chExt cx="12192000" cy="6838950"/>
          </a:xfrm>
        </p:grpSpPr>
        <p:grpSp>
          <p:nvGrpSpPr>
            <p:cNvPr id="9" name="组合 8"/>
            <p:cNvGrpSpPr/>
            <p:nvPr/>
          </p:nvGrpSpPr>
          <p:grpSpPr>
            <a:xfrm>
              <a:off x="0" y="6613077"/>
              <a:ext cx="12192000" cy="225873"/>
              <a:chOff x="0" y="6613077"/>
              <a:chExt cx="12192000" cy="225873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3627120" y="6613077"/>
                <a:ext cx="8564880" cy="211328"/>
                <a:chOff x="3627120" y="560832"/>
                <a:chExt cx="8564880" cy="211328"/>
              </a:xfrm>
            </p:grpSpPr>
            <p:sp>
              <p:nvSpPr>
                <p:cNvPr id="22" name="矩形 21"/>
                <p:cNvSpPr/>
                <p:nvPr/>
              </p:nvSpPr>
              <p:spPr>
                <a:xfrm>
                  <a:off x="3884677" y="560832"/>
                  <a:ext cx="8307323" cy="211328"/>
                </a:xfrm>
                <a:prstGeom prst="rect">
                  <a:avLst/>
                </a:prstGeom>
                <a:solidFill>
                  <a:srgbClr val="87000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直角三角形 22"/>
                <p:cNvSpPr/>
                <p:nvPr/>
              </p:nvSpPr>
              <p:spPr>
                <a:xfrm flipH="1">
                  <a:off x="3627120" y="560832"/>
                  <a:ext cx="257557" cy="211328"/>
                </a:xfrm>
                <a:prstGeom prst="rtTriangle">
                  <a:avLst/>
                </a:prstGeom>
                <a:solidFill>
                  <a:srgbClr val="87000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21" name="直接连接符 20"/>
              <p:cNvCxnSpPr/>
              <p:nvPr/>
            </p:nvCxnSpPr>
            <p:spPr>
              <a:xfrm>
                <a:off x="0" y="6838950"/>
                <a:ext cx="12192000" cy="0"/>
              </a:xfrm>
              <a:prstGeom prst="line">
                <a:avLst/>
              </a:prstGeom>
              <a:ln w="38100">
                <a:solidFill>
                  <a:srgbClr val="87000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/>
            <p:cNvGrpSpPr/>
            <p:nvPr/>
          </p:nvGrpSpPr>
          <p:grpSpPr>
            <a:xfrm>
              <a:off x="0" y="0"/>
              <a:ext cx="12192000" cy="772160"/>
              <a:chOff x="0" y="0"/>
              <a:chExt cx="12192000" cy="772160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0" y="0"/>
                <a:ext cx="12192000" cy="772160"/>
              </a:xfrm>
              <a:prstGeom prst="rect">
                <a:avLst/>
              </a:prstGeom>
              <a:solidFill>
                <a:srgbClr val="8700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3627120" y="560832"/>
                <a:ext cx="8564880" cy="211328"/>
                <a:chOff x="3627120" y="560832"/>
                <a:chExt cx="8564880" cy="211328"/>
              </a:xfrm>
            </p:grpSpPr>
            <p:sp>
              <p:nvSpPr>
                <p:cNvPr id="18" name="矩形 17"/>
                <p:cNvSpPr/>
                <p:nvPr/>
              </p:nvSpPr>
              <p:spPr>
                <a:xfrm>
                  <a:off x="3884677" y="560832"/>
                  <a:ext cx="8307323" cy="2113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直角三角形 18"/>
                <p:cNvSpPr/>
                <p:nvPr/>
              </p:nvSpPr>
              <p:spPr>
                <a:xfrm flipH="1">
                  <a:off x="3627120" y="560832"/>
                  <a:ext cx="257557" cy="211328"/>
                </a:xfrm>
                <a:prstGeom prst="rt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5" name="图片 14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162" t="12018" r="3317" b="13492"/>
              <a:stretch>
                <a:fillRect/>
              </a:stretch>
            </p:blipFill>
            <p:spPr>
              <a:xfrm>
                <a:off x="118872" y="36576"/>
                <a:ext cx="3172968" cy="667512"/>
              </a:xfrm>
              <a:prstGeom prst="rect">
                <a:avLst/>
              </a:prstGeom>
            </p:spPr>
          </p:pic>
          <p:sp>
            <p:nvSpPr>
              <p:cNvPr id="17" name="文本框 8"/>
              <p:cNvSpPr txBox="1"/>
              <p:nvPr/>
            </p:nvSpPr>
            <p:spPr>
              <a:xfrm>
                <a:off x="3594396" y="49286"/>
                <a:ext cx="8307323" cy="4914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en-US" sz="2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主要学术业绩/标志性学术成果</a:t>
                </a:r>
                <a:endParaRPr lang="zh-CN" altLang="en-US" sz="2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endParaRPr>
              </a:p>
            </p:txBody>
          </p:sp>
        </p:grpSp>
      </p:grp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2FBE4-8489-4B15-8311-E678FA6E7442}" type="slidenum">
              <a:rPr lang="zh-CN" altLang="en-US" smtClean="0"/>
            </a:fld>
            <a:endParaRPr lang="zh-CN" altLang="en-US" dirty="0"/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639445" y="876300"/>
          <a:ext cx="11088370" cy="56222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180"/>
                <a:gridCol w="9648190"/>
              </a:tblGrid>
              <a:tr h="576000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1600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研究方向</a:t>
                      </a:r>
                      <a:endParaRPr lang="zh-CN" altLang="en-US" sz="1600" b="1">
                        <a:solidFill>
                          <a:schemeClr val="bg1"/>
                        </a:solidFill>
                        <a:latin typeface="Arial Narrow" panose="020B060602020203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solidFill>
                      <a:srgbClr val="87000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just" fontAlgn="auto">
                        <a:lnSpc>
                          <a:spcPts val="2500"/>
                        </a:lnSpc>
                        <a:buNone/>
                      </a:pPr>
                      <a:r>
                        <a:rPr lang="zh-CN" altLang="en-US" sz="16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主要从事</a:t>
                      </a:r>
                      <a:r>
                        <a:rPr lang="zh-CN" altLang="en-US" sz="16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XXXX</a:t>
                      </a:r>
                      <a:r>
                        <a:rPr lang="zh-CN" altLang="en-US" sz="16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研究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rgbClr val="C00000"/>
                      </a:solidFill>
                      <a:prstDash val="solid"/>
                    </a:lnR>
                    <a:lnT w="12700">
                      <a:solidFill>
                        <a:srgbClr val="C00000"/>
                      </a:solidFill>
                      <a:prstDash val="solid"/>
                    </a:lnT>
                    <a:lnB w="12700">
                      <a:solidFill>
                        <a:srgbClr val="C00000"/>
                      </a:solidFill>
                      <a:prstDash val="solid"/>
                    </a:lnB>
                    <a:noFill/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论文</a:t>
                      </a:r>
                      <a:endParaRPr lang="zh-CN" altLang="en-US" sz="1600" b="1">
                        <a:solidFill>
                          <a:schemeClr val="bg1"/>
                        </a:solidFill>
                        <a:latin typeface="Arial Narrow" panose="020B060602020203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solidFill>
                      <a:srgbClr val="87000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just" fontAlgn="auto">
                        <a:lnSpc>
                          <a:spcPts val="2500"/>
                        </a:lnSpc>
                        <a:buNone/>
                      </a:pPr>
                      <a:r>
                        <a:rPr lang="zh-CN" altLang="en-US" sz="16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近五年发表论文</a:t>
                      </a:r>
                      <a:r>
                        <a:rPr lang="en-US" altLang="zh-CN" sz="16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zh-CN" altLang="en-US" sz="16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篇，其中一作</a:t>
                      </a:r>
                      <a:r>
                        <a:rPr lang="en-US" altLang="zh-CN" sz="16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altLang="en-US" sz="16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共一发表于领域权威</a:t>
                      </a:r>
                      <a:r>
                        <a:rPr lang="en-US" altLang="zh-CN" sz="16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6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英国皇家气象学会季刊</a:t>
                      </a:r>
                      <a:r>
                        <a:rPr lang="en-US" altLang="zh-CN" sz="16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16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英国皇家学会会刊</a:t>
                      </a:r>
                      <a:r>
                        <a:rPr lang="en-US" altLang="zh-CN" sz="16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6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等期刊，合作论文发表在</a:t>
                      </a:r>
                      <a:r>
                        <a:rPr lang="en-US" altLang="zh-CN" sz="16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6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国家科学评论</a:t>
                      </a:r>
                      <a:r>
                        <a:rPr lang="en-US" altLang="zh-CN" sz="16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endParaRPr lang="en-US" altLang="zh-CN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buNone/>
                      </a:pPr>
                      <a:r>
                        <a:rPr lang="zh-CN" altLang="en-US" sz="1000" b="1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注：论文填写近五年的成果，原则上博士期间论文和未发表论文请勿填写；如博士期间的论文水平特别突出且在近五年内可另起一行单独说明</a:t>
                      </a:r>
                      <a:endParaRPr lang="zh-CN" altLang="en-US" sz="1000" b="1" kern="120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rgbClr val="C00000"/>
                      </a:solidFill>
                      <a:prstDash val="solid"/>
                    </a:lnR>
                    <a:lnT w="12700">
                      <a:solidFill>
                        <a:srgbClr val="C00000"/>
                      </a:solidFill>
                      <a:prstDash val="solid"/>
                    </a:lnT>
                    <a:lnB w="12700">
                      <a:solidFill>
                        <a:srgbClr val="C00000"/>
                      </a:solidFill>
                      <a:prstDash val="solid"/>
                    </a:lnB>
                    <a:noFill/>
                  </a:tcPr>
                </a:tc>
              </a:tr>
              <a:tr h="576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项目</a:t>
                      </a:r>
                      <a:endParaRPr lang="zh-CN" altLang="en-US" sz="1600" b="1">
                        <a:solidFill>
                          <a:schemeClr val="bg1"/>
                        </a:solidFill>
                        <a:latin typeface="Arial Narrow" panose="020B060602020203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solidFill>
                      <a:srgbClr val="87000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just" fontAlgn="auto">
                        <a:lnSpc>
                          <a:spcPts val="25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主持明斯克市执行委员会创新基金项目</a:t>
                      </a:r>
                      <a:r>
                        <a:rPr lang="en-US" altLang="zh-CN" sz="1600" b="1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(</a:t>
                      </a:r>
                      <a:r>
                        <a:rPr lang="zh-CN" altLang="en-US" sz="16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X</a:t>
                      </a:r>
                      <a:r>
                        <a:rPr lang="en-US" altLang="zh-CN" sz="1600" b="1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/</a:t>
                      </a:r>
                      <a:r>
                        <a:rPr lang="zh-CN" altLang="en-US" sz="16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X</a:t>
                      </a:r>
                      <a:r>
                        <a:rPr lang="en-US" altLang="zh-CN" sz="1600" b="1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)</a:t>
                      </a:r>
                      <a:r>
                        <a:rPr lang="zh-CN" altLang="en-US" sz="1600" b="1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、教育部的独立项目</a:t>
                      </a:r>
                      <a:r>
                        <a:rPr lang="en-US" altLang="zh-CN" sz="1600" b="1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(</a:t>
                      </a:r>
                      <a:r>
                        <a:rPr lang="zh-CN" altLang="en-US" sz="16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X</a:t>
                      </a:r>
                      <a:r>
                        <a:rPr lang="en-US" altLang="zh-CN" sz="1600" b="1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/</a:t>
                      </a:r>
                      <a:r>
                        <a:rPr lang="zh-CN" altLang="en-US" sz="16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X</a:t>
                      </a:r>
                      <a:r>
                        <a:rPr lang="en-US" altLang="zh-CN" sz="1600" b="1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)</a:t>
                      </a:r>
                      <a:r>
                        <a:rPr lang="zh-CN" altLang="en-US" sz="1600" b="1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等</a:t>
                      </a:r>
                      <a:r>
                        <a:rPr lang="zh-CN" altLang="en-US" sz="16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XX</a:t>
                      </a:r>
                      <a:r>
                        <a:rPr lang="zh-CN" altLang="en-US" sz="1600" b="1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项</a:t>
                      </a:r>
                      <a:r>
                        <a:rPr lang="en-US" altLang="zh-CN" sz="1600" b="1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  </a:t>
                      </a:r>
                      <a:endParaRPr lang="zh-CN" altLang="en-US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buNone/>
                      </a:pPr>
                      <a:r>
                        <a:rPr lang="zh-CN" altLang="en-US" sz="1000" b="1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注：项目填写主持的项目及排序</a:t>
                      </a:r>
                      <a:endParaRPr lang="zh-CN" altLang="en-US" sz="10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10795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rgbClr val="C00000"/>
                      </a:solidFill>
                      <a:prstDash val="solid"/>
                    </a:lnR>
                    <a:lnT w="12700">
                      <a:solidFill>
                        <a:srgbClr val="C00000"/>
                      </a:solidFill>
                      <a:prstDash val="solid"/>
                    </a:lnT>
                    <a:lnB w="12700">
                      <a:solidFill>
                        <a:srgbClr val="C00000"/>
                      </a:solidFill>
                      <a:prstDash val="solid"/>
                    </a:lnB>
                    <a:noFill/>
                  </a:tcPr>
                </a:tc>
              </a:tr>
              <a:tr h="576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获奖</a:t>
                      </a:r>
                      <a:r>
                        <a:rPr lang="en-US" altLang="zh-CN" sz="16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6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荣誉</a:t>
                      </a:r>
                      <a:endParaRPr lang="zh-CN" altLang="en-US" sz="16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solidFill>
                      <a:srgbClr val="87000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just" fontAlgn="auto">
                        <a:lnSpc>
                          <a:spcPts val="2500"/>
                        </a:lnSpc>
                        <a:buNone/>
                      </a:pPr>
                      <a:r>
                        <a:rPr lang="zh-CN" altLang="en-US" sz="1600" b="1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主持明斯克市执行委员会创新基金项目</a:t>
                      </a:r>
                      <a:r>
                        <a:rPr lang="en-US" altLang="zh-CN" sz="1600" b="1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(</a:t>
                      </a:r>
                      <a:r>
                        <a:rPr lang="zh-CN" altLang="en-US" sz="16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X</a:t>
                      </a:r>
                      <a:r>
                        <a:rPr lang="en-US" altLang="zh-CN" sz="1600" b="1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/</a:t>
                      </a:r>
                      <a:r>
                        <a:rPr lang="zh-CN" altLang="en-US" sz="16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X</a:t>
                      </a:r>
                      <a:r>
                        <a:rPr lang="en-US" altLang="zh-CN" sz="1600" b="1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)</a:t>
                      </a:r>
                      <a:r>
                        <a:rPr lang="zh-CN" altLang="en-US" sz="1600" b="1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、教育部的独立项目</a:t>
                      </a:r>
                      <a:r>
                        <a:rPr lang="en-US" altLang="zh-CN" sz="1600" b="1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(</a:t>
                      </a:r>
                      <a:r>
                        <a:rPr lang="zh-CN" altLang="en-US" sz="16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X</a:t>
                      </a:r>
                      <a:r>
                        <a:rPr lang="en-US" altLang="zh-CN" sz="1600" b="1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/</a:t>
                      </a:r>
                      <a:r>
                        <a:rPr lang="zh-CN" altLang="en-US" sz="16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X</a:t>
                      </a:r>
                      <a:r>
                        <a:rPr lang="en-US" altLang="zh-CN" sz="1600" b="1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)</a:t>
                      </a:r>
                      <a:r>
                        <a:rPr lang="zh-CN" altLang="en-US" sz="1600" b="1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、国家科学研究计划项目</a:t>
                      </a:r>
                      <a:r>
                        <a:rPr lang="en-US" altLang="zh-CN" sz="1600" b="1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(</a:t>
                      </a:r>
                      <a:r>
                        <a:rPr lang="zh-CN" altLang="en-US" sz="16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X</a:t>
                      </a:r>
                      <a:r>
                        <a:rPr lang="en-US" altLang="zh-CN" sz="1600" b="1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/</a:t>
                      </a:r>
                      <a:r>
                        <a:rPr lang="zh-CN" altLang="en-US" sz="16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X</a:t>
                      </a:r>
                      <a:r>
                        <a:rPr lang="en-US" altLang="zh-CN" sz="1600" b="1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)</a:t>
                      </a:r>
                      <a:r>
                        <a:rPr lang="zh-CN" altLang="en-US" sz="1600" b="1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等</a:t>
                      </a:r>
                      <a:r>
                        <a:rPr lang="zh-CN" altLang="en-US" sz="16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XX</a:t>
                      </a:r>
                      <a:r>
                        <a:rPr lang="zh-CN" altLang="en-US" sz="1600" b="1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项</a:t>
                      </a:r>
                      <a:r>
                        <a:rPr lang="en-US" altLang="zh-CN" sz="1600" b="1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  </a:t>
                      </a:r>
                      <a:r>
                        <a:rPr lang="zh-CN" altLang="en-US" sz="1000" b="1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注：获奖/荣誉注明奖项级别及排序</a:t>
                      </a:r>
                      <a:endParaRPr lang="zh-CN" altLang="en-US" sz="1000" b="1" kern="12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rgbClr val="C00000"/>
                      </a:solidFill>
                      <a:prstDash val="solid"/>
                    </a:lnR>
                    <a:lnT w="12700">
                      <a:solidFill>
                        <a:srgbClr val="C00000"/>
                      </a:solidFill>
                      <a:prstDash val="solid"/>
                    </a:lnT>
                    <a:lnB w="12700">
                      <a:solidFill>
                        <a:srgbClr val="C00000"/>
                      </a:solidFill>
                      <a:prstDash val="solid"/>
                    </a:lnB>
                    <a:noFill/>
                  </a:tcPr>
                </a:tc>
              </a:tr>
              <a:tr h="6629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代表性成果</a:t>
                      </a:r>
                      <a:endParaRPr lang="zh-CN" altLang="en-US" sz="1600" b="1">
                        <a:solidFill>
                          <a:schemeClr val="bg1"/>
                        </a:solidFill>
                        <a:latin typeface="Arial Narrow" panose="020B060602020203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solidFill>
                      <a:srgbClr val="87000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just" fontAlgn="auto">
                        <a:lnSpc>
                          <a:spcPts val="25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1600" b="1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提出高维卡尔曼滤波算法和变系数流行病模型</a:t>
                      </a:r>
                      <a:endParaRPr lang="zh-CN" altLang="en-US" sz="1600" b="1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rgbClr val="C00000"/>
                      </a:solidFill>
                      <a:prstDash val="solid"/>
                    </a:lnR>
                    <a:lnT w="12700">
                      <a:solidFill>
                        <a:srgbClr val="C00000"/>
                      </a:solidFill>
                      <a:prstDash val="solid"/>
                    </a:lnT>
                    <a:lnB w="12700">
                      <a:solidFill>
                        <a:srgbClr val="C00000"/>
                      </a:solidFill>
                      <a:prstDash val="solid"/>
                    </a:lnB>
                    <a:noFill/>
                  </a:tcPr>
                </a:tc>
              </a:tr>
              <a:tr h="6629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人才计划项目申报情况</a:t>
                      </a:r>
                      <a:endParaRPr lang="zh-CN" altLang="en-US" sz="1600" b="1">
                        <a:solidFill>
                          <a:schemeClr val="bg1"/>
                        </a:solidFill>
                        <a:latin typeface="Arial Narrow" panose="020B060602020203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solidFill>
                      <a:srgbClr val="870006"/>
                    </a:solidFill>
                  </a:tcPr>
                </a:tc>
                <a:tc>
                  <a:txBody>
                    <a:bodyPr/>
                    <a:p>
                      <a:pPr indent="0" algn="just" fontAlgn="auto">
                        <a:lnSpc>
                          <a:spcPts val="2500"/>
                        </a:lnSpc>
                        <a:buNone/>
                      </a:pPr>
                      <a:r>
                        <a:rPr lang="zh-CN" altLang="en-US" sz="18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XXXX</a:t>
                      </a:r>
                      <a:r>
                        <a:rPr lang="zh-CN" altLang="en-US" b="1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年依托</a:t>
                      </a:r>
                      <a:r>
                        <a:rPr lang="zh-CN" altLang="en-US" sz="18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我校</a:t>
                      </a:r>
                      <a:r>
                        <a:rPr lang="zh-CN" altLang="en-US" b="1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申报</a:t>
                      </a:r>
                      <a:r>
                        <a:rPr lang="zh-CN" altLang="en-US" sz="18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国家级青年人才计划</a:t>
                      </a:r>
                      <a:r>
                        <a:rPr lang="en-US" altLang="zh-CN" sz="1800" b="1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(</a:t>
                      </a:r>
                      <a:r>
                        <a:rPr lang="zh-CN" altLang="en-US" sz="18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上会</a:t>
                      </a:r>
                      <a:r>
                        <a:rPr lang="en-US" altLang="zh-CN" sz="18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/</a:t>
                      </a:r>
                      <a:r>
                        <a:rPr lang="zh-CN" altLang="en-US" sz="18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入选</a:t>
                      </a:r>
                      <a:r>
                        <a:rPr lang="en-US" altLang="zh-CN" sz="1800" b="1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)</a:t>
                      </a:r>
                      <a:r>
                        <a:rPr lang="en-US" altLang="zh-CN" b="1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/</a:t>
                      </a:r>
                      <a:r>
                        <a:rPr lang="zh-CN" altLang="en-US" b="1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申报国自然基金项目</a:t>
                      </a:r>
                      <a:r>
                        <a:rPr lang="en-US" altLang="zh-CN" sz="1800" b="1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(</a:t>
                      </a:r>
                      <a:r>
                        <a:rPr lang="zh-CN" altLang="en-US" sz="18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未获批</a:t>
                      </a:r>
                      <a:r>
                        <a:rPr lang="en-US" altLang="zh-CN" sz="18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/</a:t>
                      </a:r>
                      <a:r>
                        <a:rPr lang="zh-CN" altLang="en-US" sz="1800" b="1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获聘</a:t>
                      </a:r>
                      <a:r>
                        <a:rPr lang="en-US" altLang="zh-CN" sz="1800" b="1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)</a:t>
                      </a:r>
                      <a:endParaRPr lang="zh-CN" altLang="en-US" sz="1800" b="1" dirty="0">
                        <a:ln>
                          <a:noFill/>
                          <a:prstDash val="sysDot"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buNone/>
                      </a:pPr>
                      <a:r>
                        <a:rPr lang="zh-CN" altLang="en-US" sz="1000" b="1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注：如有专家函评意见，请合并成一个</a:t>
                      </a:r>
                      <a:r>
                        <a:rPr lang="en-US" altLang="zh-CN" sz="1000" b="1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PDF</a:t>
                      </a:r>
                      <a:r>
                        <a:rPr lang="zh-CN" altLang="en-US" sz="1000" b="1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作为附件提交</a:t>
                      </a:r>
                      <a:endParaRPr lang="zh-CN" altLang="en-US" sz="1000" b="1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rgbClr val="C00000"/>
                      </a:solidFill>
                      <a:prstDash val="solid"/>
                    </a:lnR>
                    <a:lnT w="12700">
                      <a:solidFill>
                        <a:srgbClr val="C00000"/>
                      </a:solidFill>
                      <a:prstDash val="solid"/>
                    </a:lnT>
                    <a:lnB w="12700">
                      <a:solidFill>
                        <a:srgbClr val="C00000"/>
                      </a:solidFill>
                      <a:prstDash val="solid"/>
                    </a:lnB>
                    <a:noFill/>
                  </a:tcPr>
                </a:tc>
              </a:tr>
              <a:tr h="1224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微软雅黑" panose="020B0503020204020204" pitchFamily="34" charset="-122"/>
                          <a:sym typeface="+mn-ea"/>
                        </a:rPr>
                        <a:t>聘期目标</a:t>
                      </a:r>
                      <a:endParaRPr lang="zh-CN" altLang="en-US" sz="16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solidFill>
                      <a:srgbClr val="870006"/>
                    </a:solidFill>
                  </a:tcPr>
                </a:tc>
                <a:tc>
                  <a:txBody>
                    <a:bodyPr/>
                    <a:lstStyle/>
                    <a:p>
                      <a:pPr marR="0" lvl="0" indent="0" algn="just" defTabSz="914400" rtl="0" fontAlgn="auto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三年：</a:t>
                      </a:r>
                      <a:r>
                        <a:rPr lang="en-US" altLang="zh-CN" sz="1600" b="1" dirty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以哈工大为第一完成单位，在</a:t>
                      </a:r>
                      <a:r>
                        <a:rPr lang="zh-CN" altLang="en-US" sz="16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000000">
                              <a:alpha val="0"/>
                            </a:srgbClr>
                          </a:highlight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XX</a:t>
                      </a:r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期刊发表一作</a:t>
                      </a:r>
                      <a:r>
                        <a:rPr lang="en-US" altLang="zh-CN" sz="1600" b="1" dirty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/</a:t>
                      </a:r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通讯高水平论文不少于</a:t>
                      </a:r>
                      <a:r>
                        <a:rPr lang="zh-CN" altLang="en-US" sz="16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000000">
                              <a:alpha val="0"/>
                            </a:srgbClr>
                          </a:highlight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XX</a:t>
                      </a:r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篇；获批国家自然科学基金青基</a:t>
                      </a:r>
                      <a:r>
                        <a:rPr lang="en-US" altLang="zh-CN" sz="1600" b="1" dirty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C</a:t>
                      </a:r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类</a:t>
                      </a:r>
                      <a:r>
                        <a:rPr lang="en-US" altLang="zh-CN" sz="1600" b="1" dirty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/</a:t>
                      </a:r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面上项目等国家级项目不少于</a:t>
                      </a:r>
                      <a:r>
                        <a:rPr lang="zh-CN" altLang="en-US" sz="16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000000">
                              <a:alpha val="0"/>
                            </a:srgbClr>
                          </a:highlight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XX</a:t>
                      </a:r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项；到账经费不少于</a:t>
                      </a:r>
                      <a:r>
                        <a:rPr lang="zh-CN" altLang="en-US" sz="16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000000">
                              <a:alpha val="0"/>
                            </a:srgbClr>
                          </a:highlight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XX</a:t>
                      </a:r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万元；申报国家级人才计划</a:t>
                      </a:r>
                      <a:r>
                        <a:rPr lang="en-US" altLang="zh-CN" sz="1600" b="1" dirty="0">
                          <a:solidFill>
                            <a:schemeClr val="tx1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-</a:t>
                      </a:r>
                      <a:r>
                        <a:rPr lang="zh-CN" altLang="en-US" sz="16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000000">
                              <a:alpha val="0"/>
                            </a:srgbClr>
                          </a:highlight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XX</a:t>
                      </a:r>
                      <a:endParaRPr lang="zh-CN" altLang="en-US" sz="1600" b="1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highlight>
                          <a:srgbClr val="000000">
                            <a:alpha val="0"/>
                          </a:srgbClr>
                        </a:highlight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marR="0" lvl="0" indent="0" algn="just" defTabSz="914400" rtl="0" fontAlgn="auto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六年：</a:t>
                      </a:r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取得至少一项长聘岗聘任申报条件，并获聘长聘岗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buNone/>
                      </a:pPr>
                      <a:r>
                        <a:rPr lang="zh-CN" altLang="en-US" sz="1000" b="1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注：申报神舟岗位，请勿更改模版内容，请按模版填写内容</a:t>
                      </a:r>
                      <a:endParaRPr lang="zh-CN" altLang="en-US" sz="1000" b="1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rgbClr val="C00000"/>
                      </a:solidFill>
                      <a:prstDash val="solid"/>
                    </a:lnR>
                    <a:lnT w="12700">
                      <a:solidFill>
                        <a:srgbClr val="C00000"/>
                      </a:solidFill>
                      <a:prstDash val="solid"/>
                    </a:lnT>
                    <a:lnB w="12700">
                      <a:solidFill>
                        <a:srgbClr val="C00000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0"/>
            <a:ext cx="12192000" cy="6838950"/>
            <a:chOff x="0" y="0"/>
            <a:chExt cx="12192000" cy="6838950"/>
          </a:xfrm>
        </p:grpSpPr>
        <p:grpSp>
          <p:nvGrpSpPr>
            <p:cNvPr id="9" name="组合 8"/>
            <p:cNvGrpSpPr/>
            <p:nvPr/>
          </p:nvGrpSpPr>
          <p:grpSpPr>
            <a:xfrm>
              <a:off x="0" y="6613077"/>
              <a:ext cx="12192000" cy="225873"/>
              <a:chOff x="0" y="6613077"/>
              <a:chExt cx="12192000" cy="225873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3627120" y="6613077"/>
                <a:ext cx="8564880" cy="211328"/>
                <a:chOff x="3627120" y="560832"/>
                <a:chExt cx="8564880" cy="211328"/>
              </a:xfrm>
            </p:grpSpPr>
            <p:sp>
              <p:nvSpPr>
                <p:cNvPr id="22" name="矩形 21"/>
                <p:cNvSpPr/>
                <p:nvPr/>
              </p:nvSpPr>
              <p:spPr>
                <a:xfrm>
                  <a:off x="3884677" y="560832"/>
                  <a:ext cx="8307323" cy="211328"/>
                </a:xfrm>
                <a:prstGeom prst="rect">
                  <a:avLst/>
                </a:prstGeom>
                <a:solidFill>
                  <a:srgbClr val="87000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直角三角形 22"/>
                <p:cNvSpPr/>
                <p:nvPr/>
              </p:nvSpPr>
              <p:spPr>
                <a:xfrm flipH="1">
                  <a:off x="3627120" y="560832"/>
                  <a:ext cx="257557" cy="211328"/>
                </a:xfrm>
                <a:prstGeom prst="rtTriangle">
                  <a:avLst/>
                </a:prstGeom>
                <a:solidFill>
                  <a:srgbClr val="87000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21" name="直接连接符 20"/>
              <p:cNvCxnSpPr/>
              <p:nvPr/>
            </p:nvCxnSpPr>
            <p:spPr>
              <a:xfrm>
                <a:off x="0" y="6838950"/>
                <a:ext cx="12192000" cy="0"/>
              </a:xfrm>
              <a:prstGeom prst="line">
                <a:avLst/>
              </a:prstGeom>
              <a:ln w="38100">
                <a:solidFill>
                  <a:srgbClr val="87000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/>
            <p:cNvGrpSpPr/>
            <p:nvPr/>
          </p:nvGrpSpPr>
          <p:grpSpPr>
            <a:xfrm>
              <a:off x="0" y="0"/>
              <a:ext cx="12192000" cy="772160"/>
              <a:chOff x="0" y="0"/>
              <a:chExt cx="12192000" cy="772160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0" y="0"/>
                <a:ext cx="12192000" cy="772160"/>
              </a:xfrm>
              <a:prstGeom prst="rect">
                <a:avLst/>
              </a:prstGeom>
              <a:solidFill>
                <a:srgbClr val="8700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3627120" y="560832"/>
                <a:ext cx="8564880" cy="211328"/>
                <a:chOff x="3627120" y="560832"/>
                <a:chExt cx="8564880" cy="211328"/>
              </a:xfrm>
            </p:grpSpPr>
            <p:sp>
              <p:nvSpPr>
                <p:cNvPr id="18" name="矩形 17"/>
                <p:cNvSpPr/>
                <p:nvPr/>
              </p:nvSpPr>
              <p:spPr>
                <a:xfrm>
                  <a:off x="3884677" y="560832"/>
                  <a:ext cx="8307323" cy="2113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直角三角形 18"/>
                <p:cNvSpPr/>
                <p:nvPr/>
              </p:nvSpPr>
              <p:spPr>
                <a:xfrm flipH="1">
                  <a:off x="3627120" y="560832"/>
                  <a:ext cx="257557" cy="211328"/>
                </a:xfrm>
                <a:prstGeom prst="rt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5" name="图片 14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162" t="12018" r="3317" b="13492"/>
              <a:stretch>
                <a:fillRect/>
              </a:stretch>
            </p:blipFill>
            <p:spPr>
              <a:xfrm>
                <a:off x="118872" y="36576"/>
                <a:ext cx="3172968" cy="667512"/>
              </a:xfrm>
              <a:prstGeom prst="rect">
                <a:avLst/>
              </a:prstGeom>
            </p:spPr>
          </p:pic>
          <p:sp>
            <p:nvSpPr>
              <p:cNvPr id="17" name="文本框 8"/>
              <p:cNvSpPr txBox="1"/>
              <p:nvPr/>
            </p:nvSpPr>
            <p:spPr>
              <a:xfrm>
                <a:off x="3594396" y="49286"/>
                <a:ext cx="8307323" cy="4914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2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团队需求匹配情况</a:t>
                </a:r>
                <a:endParaRPr lang="zh-CN" altLang="en-US" sz="2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endParaRPr>
              </a:p>
            </p:txBody>
          </p:sp>
        </p:grpSp>
      </p:grp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2FBE4-8489-4B15-8311-E678FA6E7442}" type="slidenum">
              <a:rPr lang="zh-CN" altLang="en-US" smtClean="0"/>
            </a:fld>
            <a:endParaRPr lang="zh-CN" altLang="en-US" dirty="0"/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639445" y="900000"/>
          <a:ext cx="11088370" cy="316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180"/>
                <a:gridCol w="9648000"/>
              </a:tblGrid>
              <a:tr h="720000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团队情况</a:t>
                      </a:r>
                      <a:endParaRPr lang="zh-CN" altLang="en-US" b="1">
                        <a:solidFill>
                          <a:schemeClr val="bg1"/>
                        </a:solidFill>
                        <a:latin typeface="Arial Narrow" panose="020B060602020203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>
                      <a:solidFill>
                        <a:srgbClr val="C00000"/>
                      </a:solidFill>
                      <a:prstDash val="solid"/>
                    </a:lnL>
                    <a:lnR w="12700">
                      <a:solidFill>
                        <a:srgbClr val="C00000"/>
                      </a:solidFill>
                      <a:prstDash val="solid"/>
                    </a:lnR>
                    <a:lnT w="12700">
                      <a:solidFill>
                        <a:srgbClr val="C00000"/>
                      </a:solidFill>
                      <a:prstDash val="solid"/>
                    </a:lnT>
                    <a:lnB w="12700">
                      <a:solidFill>
                        <a:srgbClr val="C00000"/>
                      </a:solidFill>
                      <a:prstDash val="solid"/>
                    </a:lnB>
                    <a:solidFill>
                      <a:srgbClr val="87000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just" fontAlgn="auto">
                        <a:lnSpc>
                          <a:spcPts val="2500"/>
                        </a:lnSpc>
                        <a:buNone/>
                      </a:pPr>
                      <a:r>
                        <a:rPr lang="zh-CN" altLang="en-US" sz="18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团队负责人：</a:t>
                      </a:r>
                      <a:r>
                        <a:rPr lang="en-US" altLang="zh-CN" sz="1800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XX</a:t>
                      </a:r>
                      <a:r>
                        <a:rPr lang="zh-CN" altLang="en-US" sz="1800" dirty="0">
                          <a:ln>
                            <a:noFill/>
                            <a:prstDash val="sysDot"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，</a:t>
                      </a:r>
                      <a:r>
                        <a:rPr lang="zh-CN" altLang="en-US" sz="18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阐述团队规模、科研以及团队建设情况</a:t>
                      </a:r>
                      <a:endParaRPr lang="zh-CN" altLang="en-US" sz="1200" b="1">
                        <a:solidFill>
                          <a:srgbClr val="C00000"/>
                        </a:solidFill>
                        <a:highlight>
                          <a:srgbClr val="FFFF00"/>
                        </a:highlight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rgbClr val="C00000"/>
                      </a:solidFill>
                      <a:prstDash val="solid"/>
                    </a:lnL>
                    <a:lnR w="12700">
                      <a:solidFill>
                        <a:srgbClr val="C00000"/>
                      </a:solidFill>
                      <a:prstDash val="solid"/>
                    </a:lnR>
                    <a:lnT w="12700">
                      <a:solidFill>
                        <a:srgbClr val="C00000"/>
                      </a:solidFill>
                      <a:prstDash val="solid"/>
                    </a:lnT>
                    <a:lnB w="12700">
                      <a:solidFill>
                        <a:srgbClr val="C00000"/>
                      </a:solidFill>
                      <a:prstDash val="solid"/>
                    </a:lnB>
                    <a:noFill/>
                  </a:tcPr>
                </a:tc>
              </a:tr>
              <a:tr h="72000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需求情况</a:t>
                      </a:r>
                      <a:endParaRPr lang="zh-CN" altLang="en-US" b="1">
                        <a:solidFill>
                          <a:schemeClr val="bg1"/>
                        </a:solidFill>
                        <a:latin typeface="Arial Narrow" panose="020B060602020203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>
                      <a:solidFill>
                        <a:srgbClr val="C00000"/>
                      </a:solidFill>
                      <a:prstDash val="solid"/>
                    </a:lnL>
                    <a:lnR w="12700">
                      <a:solidFill>
                        <a:srgbClr val="C00000"/>
                      </a:solidFill>
                      <a:prstDash val="solid"/>
                    </a:lnR>
                    <a:lnT w="12700">
                      <a:solidFill>
                        <a:srgbClr val="C00000"/>
                      </a:solidFill>
                      <a:prstDash val="solid"/>
                    </a:lnT>
                    <a:lnB w="12700">
                      <a:solidFill>
                        <a:srgbClr val="C00000"/>
                      </a:solidFill>
                      <a:prstDash val="solid"/>
                    </a:lnB>
                    <a:solidFill>
                      <a:srgbClr val="870006"/>
                    </a:solidFill>
                  </a:tcPr>
                </a:tc>
                <a:tc>
                  <a:txBody>
                    <a:bodyPr/>
                    <a:p>
                      <a:pPr indent="0" algn="just" fontAlgn="auto">
                        <a:lnSpc>
                          <a:spcPts val="2500"/>
                        </a:lnSpc>
                        <a:buNone/>
                      </a:pPr>
                      <a:r>
                        <a:rPr lang="zh-CN" altLang="en-US" sz="18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围绕学科方向，科研任务和团队建设阐述急需紧缺需求情况</a:t>
                      </a:r>
                      <a:endParaRPr lang="zh-CN" altLang="en-US" sz="1800" b="1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rgbClr val="C00000"/>
                      </a:solidFill>
                      <a:prstDash val="solid"/>
                    </a:lnL>
                    <a:lnR w="12700">
                      <a:solidFill>
                        <a:srgbClr val="C00000"/>
                      </a:solidFill>
                      <a:prstDash val="solid"/>
                    </a:lnR>
                    <a:lnT w="12700">
                      <a:solidFill>
                        <a:srgbClr val="C00000"/>
                      </a:solidFill>
                      <a:prstDash val="solid"/>
                    </a:lnT>
                    <a:lnB w="12700">
                      <a:solidFill>
                        <a:srgbClr val="C00000"/>
                      </a:solidFill>
                      <a:prstDash val="solid"/>
                    </a:lnB>
                    <a:noFill/>
                  </a:tcPr>
                </a:tc>
              </a:tr>
              <a:tr h="82800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微软雅黑" panose="020B0503020204020204" pitchFamily="34" charset="-122"/>
                          <a:sym typeface="+mn-ea"/>
                        </a:rPr>
                        <a:t>合作基础</a:t>
                      </a:r>
                      <a:endParaRPr lang="zh-CN" altLang="en-US" sz="1800" b="1">
                        <a:solidFill>
                          <a:schemeClr val="bg1"/>
                        </a:solidFill>
                        <a:latin typeface="Arial Narrow" panose="020B0606020202030204" pitchFamily="34" charset="0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rgbClr val="C00000"/>
                      </a:solidFill>
                      <a:prstDash val="solid"/>
                    </a:lnL>
                    <a:lnR w="12700">
                      <a:solidFill>
                        <a:srgbClr val="C00000"/>
                      </a:solidFill>
                      <a:prstDash val="solid"/>
                    </a:lnR>
                    <a:lnT w="12700">
                      <a:solidFill>
                        <a:srgbClr val="C00000"/>
                      </a:solidFill>
                      <a:prstDash val="solid"/>
                    </a:lnT>
                    <a:lnB w="12700">
                      <a:solidFill>
                        <a:srgbClr val="C00000"/>
                      </a:solidFill>
                      <a:prstDash val="solid"/>
                    </a:lnB>
                    <a:solidFill>
                      <a:srgbClr val="870006"/>
                    </a:solidFill>
                  </a:tcPr>
                </a:tc>
                <a:tc>
                  <a:txBody>
                    <a:bodyPr/>
                    <a:p>
                      <a:pPr indent="0" algn="just" fontAlgn="auto">
                        <a:lnSpc>
                          <a:spcPts val="2500"/>
                        </a:lnSpc>
                        <a:buNone/>
                      </a:pPr>
                      <a:r>
                        <a:rPr lang="zh-CN" altLang="en-US" sz="18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正合作/获批/承担国家重点研发项目</a:t>
                      </a:r>
                      <a:r>
                        <a:rPr lang="zh-CN" altLang="en-US" sz="18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X项，共同在XX刊物发表XX篇论文(申请人排序</a:t>
                      </a:r>
                      <a:r>
                        <a:rPr lang="zh-CN" altLang="en-US" sz="18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X)</a:t>
                      </a:r>
                      <a:endParaRPr lang="zh-CN" altLang="en-US" sz="1800" b="1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buNone/>
                      </a:pPr>
                      <a:r>
                        <a:rPr lang="zh-CN" altLang="en-US" sz="1000" b="1">
                          <a:solidFill>
                            <a:srgbClr val="C00000"/>
                          </a:solidFill>
                          <a:highlight>
                            <a:srgbClr val="FFFF00"/>
                          </a:highlight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注：填写申报人与拟加入团队存在的合作情况，如无可不填</a:t>
                      </a:r>
                      <a:endParaRPr lang="zh-CN" altLang="en-US" sz="1000" b="1" dirty="0">
                        <a:solidFill>
                          <a:srgbClr val="C00000"/>
                        </a:solidFill>
                        <a:highlight>
                          <a:srgbClr val="FFFF00"/>
                        </a:highlight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rgbClr val="C00000"/>
                      </a:solidFill>
                      <a:prstDash val="solid"/>
                    </a:lnL>
                    <a:lnR w="12700">
                      <a:solidFill>
                        <a:srgbClr val="C00000"/>
                      </a:solidFill>
                      <a:prstDash val="solid"/>
                    </a:lnR>
                    <a:lnT w="12700">
                      <a:solidFill>
                        <a:srgbClr val="C00000"/>
                      </a:solidFill>
                      <a:prstDash val="solid"/>
                    </a:lnT>
                    <a:lnB w="12700">
                      <a:solidFill>
                        <a:srgbClr val="C00000"/>
                      </a:solidFill>
                      <a:prstDash val="solid"/>
                    </a:lnB>
                    <a:noFill/>
                  </a:tcPr>
                </a:tc>
              </a:tr>
              <a:tr h="900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学科</a:t>
                      </a:r>
                      <a:r>
                        <a:rPr lang="en-US" altLang="zh-CN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团队</a:t>
                      </a:r>
                      <a:endParaRPr lang="zh-CN" altLang="en-US" b="1">
                        <a:solidFill>
                          <a:schemeClr val="bg1"/>
                        </a:solidFill>
                        <a:latin typeface="Arial Narrow" panose="020B0606020202030204" pitchFamily="34" charset="0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微软雅黑" panose="020B0503020204020204" pitchFamily="34" charset="-122"/>
                        </a:rPr>
                        <a:t>具体举措</a:t>
                      </a:r>
                      <a:endParaRPr lang="zh-CN" altLang="en-US" b="1">
                        <a:solidFill>
                          <a:schemeClr val="bg1"/>
                        </a:solidFill>
                        <a:latin typeface="Arial Narrow" panose="020B060602020203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>
                      <a:solidFill>
                        <a:srgbClr val="C00000"/>
                      </a:solidFill>
                      <a:prstDash val="solid"/>
                    </a:lnL>
                    <a:lnR w="12700">
                      <a:solidFill>
                        <a:srgbClr val="C00000"/>
                      </a:solidFill>
                      <a:prstDash val="solid"/>
                    </a:lnR>
                    <a:lnT w="12700">
                      <a:solidFill>
                        <a:srgbClr val="C00000"/>
                      </a:solidFill>
                      <a:prstDash val="solid"/>
                    </a:lnT>
                    <a:lnB w="12700">
                      <a:solidFill>
                        <a:srgbClr val="C00000"/>
                      </a:solidFill>
                      <a:prstDash val="solid"/>
                    </a:lnB>
                    <a:solidFill>
                      <a:srgbClr val="870006"/>
                    </a:solidFill>
                  </a:tcPr>
                </a:tc>
                <a:tc>
                  <a:txBody>
                    <a:bodyPr/>
                    <a:p>
                      <a:pPr indent="0" algn="just" fontAlgn="auto">
                        <a:lnSpc>
                          <a:spcPts val="2500"/>
                        </a:lnSpc>
                        <a:spcBef>
                          <a:spcPts val="0"/>
                        </a:spcBef>
                        <a:buClr>
                          <a:srgbClr val="C00000"/>
                        </a:buClr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+mn-ea"/>
                        </a:rPr>
                        <a:t>包括但不限于拟提供的专业培养培训、发挥人才作用、完善激励保障等方面的培养支持措施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spcBef>
                          <a:spcPts val="0"/>
                        </a:spcBef>
                        <a:buClr>
                          <a:srgbClr val="C00000"/>
                        </a:buClr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zh-CN" altLang="en-US" sz="1000" b="1">
                          <a:solidFill>
                            <a:srgbClr val="C00000"/>
                          </a:solidFill>
                          <a:highlight>
                            <a:srgbClr val="FFFF00"/>
                          </a:highlight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注：讲席短期不需填写，其他岗位需填写；申请人入选后，填写所在学科</a:t>
                      </a:r>
                      <a:r>
                        <a:rPr lang="en-US" altLang="zh-CN" sz="1000" b="1">
                          <a:solidFill>
                            <a:srgbClr val="C00000"/>
                          </a:solidFill>
                          <a:highlight>
                            <a:srgbClr val="FFFF00"/>
                          </a:highlight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/</a:t>
                      </a:r>
                      <a:r>
                        <a:rPr lang="zh-CN" altLang="en-US" sz="1000" b="1">
                          <a:solidFill>
                            <a:srgbClr val="C00000"/>
                          </a:solidFill>
                          <a:highlight>
                            <a:srgbClr val="FFFF00"/>
                          </a:highlight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团队拟提供的具体支持举措</a:t>
                      </a:r>
                      <a:endParaRPr lang="zh-CN" altLang="en-US" sz="1000" b="1">
                        <a:solidFill>
                          <a:srgbClr val="C00000"/>
                        </a:solidFill>
                        <a:highlight>
                          <a:srgbClr val="FFFF00"/>
                        </a:highlight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rgbClr val="C00000"/>
                      </a:solidFill>
                      <a:prstDash val="solid"/>
                    </a:lnL>
                    <a:lnR w="12700">
                      <a:solidFill>
                        <a:srgbClr val="C00000"/>
                      </a:solidFill>
                      <a:prstDash val="solid"/>
                    </a:lnR>
                    <a:lnT w="12700">
                      <a:solidFill>
                        <a:srgbClr val="C00000"/>
                      </a:solidFill>
                      <a:prstDash val="solid"/>
                    </a:lnT>
                    <a:lnB w="12700">
                      <a:solidFill>
                        <a:srgbClr val="C00000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0"/>
            <a:ext cx="12192000" cy="6838950"/>
            <a:chOff x="0" y="0"/>
            <a:chExt cx="12192000" cy="6838950"/>
          </a:xfrm>
        </p:grpSpPr>
        <p:grpSp>
          <p:nvGrpSpPr>
            <p:cNvPr id="9" name="组合 8"/>
            <p:cNvGrpSpPr/>
            <p:nvPr/>
          </p:nvGrpSpPr>
          <p:grpSpPr>
            <a:xfrm>
              <a:off x="0" y="6613077"/>
              <a:ext cx="12192000" cy="225873"/>
              <a:chOff x="0" y="6613077"/>
              <a:chExt cx="12192000" cy="225873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3627120" y="6613077"/>
                <a:ext cx="8564880" cy="211328"/>
                <a:chOff x="3627120" y="560832"/>
                <a:chExt cx="8564880" cy="211328"/>
              </a:xfrm>
            </p:grpSpPr>
            <p:sp>
              <p:nvSpPr>
                <p:cNvPr id="22" name="矩形 21"/>
                <p:cNvSpPr/>
                <p:nvPr/>
              </p:nvSpPr>
              <p:spPr>
                <a:xfrm>
                  <a:off x="3884677" y="560832"/>
                  <a:ext cx="8307323" cy="211328"/>
                </a:xfrm>
                <a:prstGeom prst="rect">
                  <a:avLst/>
                </a:prstGeom>
                <a:solidFill>
                  <a:srgbClr val="87000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直角三角形 22"/>
                <p:cNvSpPr/>
                <p:nvPr/>
              </p:nvSpPr>
              <p:spPr>
                <a:xfrm flipH="1">
                  <a:off x="3627120" y="560832"/>
                  <a:ext cx="257557" cy="211328"/>
                </a:xfrm>
                <a:prstGeom prst="rtTriangle">
                  <a:avLst/>
                </a:prstGeom>
                <a:solidFill>
                  <a:srgbClr val="87000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21" name="直接连接符 20"/>
              <p:cNvCxnSpPr/>
              <p:nvPr/>
            </p:nvCxnSpPr>
            <p:spPr>
              <a:xfrm>
                <a:off x="0" y="6838950"/>
                <a:ext cx="12192000" cy="0"/>
              </a:xfrm>
              <a:prstGeom prst="line">
                <a:avLst/>
              </a:prstGeom>
              <a:ln w="38100">
                <a:solidFill>
                  <a:srgbClr val="87000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/>
            <p:cNvGrpSpPr/>
            <p:nvPr/>
          </p:nvGrpSpPr>
          <p:grpSpPr>
            <a:xfrm>
              <a:off x="0" y="0"/>
              <a:ext cx="12192000" cy="772160"/>
              <a:chOff x="0" y="0"/>
              <a:chExt cx="12192000" cy="772160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0" y="0"/>
                <a:ext cx="12192000" cy="772160"/>
              </a:xfrm>
              <a:prstGeom prst="rect">
                <a:avLst/>
              </a:prstGeom>
              <a:solidFill>
                <a:srgbClr val="8700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3627120" y="560832"/>
                <a:ext cx="8564880" cy="211328"/>
                <a:chOff x="3627120" y="560832"/>
                <a:chExt cx="8564880" cy="211328"/>
              </a:xfrm>
            </p:grpSpPr>
            <p:sp>
              <p:nvSpPr>
                <p:cNvPr id="18" name="矩形 17"/>
                <p:cNvSpPr/>
                <p:nvPr/>
              </p:nvSpPr>
              <p:spPr>
                <a:xfrm>
                  <a:off x="3884677" y="560832"/>
                  <a:ext cx="8307323" cy="2113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直角三角形 18"/>
                <p:cNvSpPr/>
                <p:nvPr/>
              </p:nvSpPr>
              <p:spPr>
                <a:xfrm flipH="1">
                  <a:off x="3627120" y="560832"/>
                  <a:ext cx="257557" cy="211328"/>
                </a:xfrm>
                <a:prstGeom prst="rt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5" name="图片 14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162" t="12018" r="3317" b="13492"/>
              <a:stretch>
                <a:fillRect/>
              </a:stretch>
            </p:blipFill>
            <p:spPr>
              <a:xfrm>
                <a:off x="118872" y="36576"/>
                <a:ext cx="3172968" cy="667512"/>
              </a:xfrm>
              <a:prstGeom prst="rect">
                <a:avLst/>
              </a:prstGeom>
            </p:spPr>
          </p:pic>
        </p:grpSp>
      </p:grp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2FBE4-8489-4B15-8311-E678FA6E7442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6" name="Picture 1" descr="C:\Users\LgWu\AppData\Roaming\Tencent\Users\50876564\QQ\WinTemp\RichOle\8UBK8GFVEO}QKW6U~~}(5HI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3295" y="2602865"/>
            <a:ext cx="5723890" cy="14979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MH_CONTENTSID" val="257"/>
  <p:tag name="MH_SECTIONID" val="2173,2174,"/>
  <p:tag name="COMMONDATA" val="eyJoZGlkIjoiZmJjOGZhY2U0ODE5NTljYzlkM2I3ZmNhYmY2OGViYWYifQ=="/>
  <p:tag name="KSO_WPP_MARK_KEY" val="70e17149-7b63-4a13-9197-02b0f1afe839"/>
  <p:tag name="commondata" val="eyJoZGlkIjoiZmRmNGQ4M2YyNTlhMDRiMDc3ZmMzZjY1MjkwMDJiMzgifQ=="/>
</p:tagLst>
</file>

<file path=ppt/tags/tag2.xml><?xml version="1.0" encoding="utf-8"?>
<p:tagLst xmlns:p="http://schemas.openxmlformats.org/presentationml/2006/main">
  <p:tag name="KSO_WM_UNIT_TABLE_BEAUTIFY" val="smartTable{12691dc9-0f88-41cc-8159-a046c6b92bb1}"/>
  <p:tag name="TABLE_ENDDRAG_ORIGIN_RECT" val="634*280"/>
  <p:tag name="TABLE_ENDDRAG_RECT" val="170*213*634*280"/>
</p:tagLst>
</file>

<file path=ppt/tags/tag3.xml><?xml version="1.0" encoding="utf-8"?>
<p:tagLst xmlns:p="http://schemas.openxmlformats.org/presentationml/2006/main">
  <p:tag name="KSO_WM_UNIT_TABLE_BEAUTIFY" val="smartTable{fe9954e1-2edb-45bd-8d88-d88f9bd6ab67}"/>
  <p:tag name="TABLE_ENDDRAG_ORIGIN_RECT" val="952*296"/>
  <p:tag name="TABLE_ENDDRAG_RECT" val="50*141*952*296"/>
</p:tagLst>
</file>

<file path=ppt/tags/tag4.xml><?xml version="1.0" encoding="utf-8"?>
<p:tagLst xmlns:p="http://schemas.openxmlformats.org/presentationml/2006/main">
  <p:tag name="KSO_WM_UNIT_TABLE_BEAUTIFY" val="smartTable{02a57402-1410-4ddd-a310-c657d9211884}"/>
  <p:tag name="TABLE_ENDDRAG_ORIGIN_RECT" val="952*296"/>
  <p:tag name="TABLE_ENDDRAG_RECT" val="50*141*952*296"/>
</p:tagLst>
</file>

<file path=ppt/tags/tag5.xml><?xml version="1.0" encoding="utf-8"?>
<p:tagLst xmlns:p="http://schemas.openxmlformats.org/presentationml/2006/main">
  <p:tag name="KSO_WM_UNIT_TABLE_BEAUTIFY" val="smartTable{c5bfabf8-ffeb-4a19-baf4-9210c07a8e93}"/>
</p:tagLst>
</file>

<file path=ppt/tags/tag6.xml><?xml version="1.0" encoding="utf-8"?>
<p:tagLst xmlns:p="http://schemas.openxmlformats.org/presentationml/2006/main">
  <p:tag name="KSO_WM_UNIT_TABLE_BEAUTIFY" val="smartTable{9687ae43-6f63-4371-9c20-b34a4630e70c}"/>
</p:tagLst>
</file>

<file path=ppt/tags/tag7.xml><?xml version="1.0" encoding="utf-8"?>
<p:tagLst xmlns:p="http://schemas.openxmlformats.org/presentationml/2006/main">
  <p:tag name="KSO_WM_UNIT_TABLE_BEAUTIFY" val="smartTable{b54e105b-39af-4761-b083-a24b8af91b23}"/>
</p:tagLst>
</file>

<file path=ppt/tags/tag8.xml><?xml version="1.0" encoding="utf-8"?>
<p:tagLst xmlns:p="http://schemas.openxmlformats.org/presentationml/2006/main">
  <p:tag name="KSO_WM_UNIT_TABLE_BEAUTIFY" val="smartTable{1a48bfe1-327c-4291-a8f7-0bb9c5e7f1f8}"/>
  <p:tag name="TABLE_ENDDRAG_ORIGIN_RECT" val="873*421"/>
  <p:tag name="TABLE_ENDDRAG_RECT" val="50*68*873*421"/>
</p:tagLst>
</file>

<file path=ppt/tags/tag9.xml><?xml version="1.0" encoding="utf-8"?>
<p:tagLst xmlns:p="http://schemas.openxmlformats.org/presentationml/2006/main">
  <p:tag name="KSO_WM_UNIT_TABLE_BEAUTIFY" val="smartTable{e49cd2c8-7b4c-4ba3-b7ba-f9256eb5f685}"/>
  <p:tag name="TABLE_ENDDRAG_ORIGIN_RECT" val="856*325"/>
  <p:tag name="TABLE_ENDDRAG_RECT" val="50*85*856*325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1785</Words>
  <Application>WPS 演示</Application>
  <PresentationFormat>宽屏</PresentationFormat>
  <Paragraphs>255</Paragraphs>
  <Slides>8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Times New Roman</vt:lpstr>
      <vt:lpstr>Arial Narrow</vt:lpstr>
      <vt:lpstr>等线</vt:lpstr>
      <vt:lpstr>Arial Unicode MS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 xianyang</dc:creator>
  <cp:lastModifiedBy>Administrator</cp:lastModifiedBy>
  <cp:revision>1811</cp:revision>
  <dcterms:created xsi:type="dcterms:W3CDTF">2021-11-08T02:20:00Z</dcterms:created>
  <dcterms:modified xsi:type="dcterms:W3CDTF">2025-04-07T01:25:33Z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2F5BE426CBDB48C39E0904CBF2B689B8_13</vt:lpwstr>
  </property>
</Properties>
</file>